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Wojtaszewska" initials="MW" lastIdx="1" clrIdx="0">
    <p:extLst>
      <p:ext uri="{19B8F6BF-5375-455C-9EA6-DF929625EA0E}">
        <p15:presenceInfo xmlns:p15="http://schemas.microsoft.com/office/powerpoint/2012/main" userId="S-1-5-21-1071453600-3020649929-4201067331-1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ter.ugsl.pl\user\Bozena.Rucka\FOLDERY\sprawozdawcze\2016\31-12-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ter.ugsl.pl\user\Bozena.Rucka\FOLDERY\sprawozdawcze\2018\OPIS&#211;WKA\OPIS&#211;WKA%2031_12_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ter.ugsl.pl\user\Bozena.Rucka\FOLDERY\sprawozdawcze\2017\31-12-2017_opis&#243;wk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ter.ugsl.pl\user\Bozena.Rucka\FOLDERY\sprawozdawcze\2018\OPIS&#211;WKA\OPIS&#211;WKA%2031_12_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12479529802371E-2"/>
          <c:y val="4.7439952358896394E-3"/>
          <c:w val="0.84366108082643521"/>
          <c:h val="0.6287056176801428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rgbClr val="92D050"/>
            </a:solidFill>
          </c:spPr>
          <c:explosion val="38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D-4990-86E8-6F040752A0D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D-4990-86E8-6F040752A0D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33D-4990-86E8-6F040752A0D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33D-4990-86E8-6F040752A0D2}"/>
              </c:ext>
            </c:extLst>
          </c:dPt>
          <c:dLbls>
            <c:dLbl>
              <c:idx val="0"/>
              <c:layout>
                <c:manualLayout>
                  <c:x val="2.9532662583843686E-2"/>
                  <c:y val="-0.155276649242374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3D-4990-86E8-6F040752A0D2}"/>
                </c:ext>
              </c:extLst>
            </c:dLbl>
            <c:dLbl>
              <c:idx val="1"/>
              <c:layout>
                <c:manualLayout>
                  <c:x val="-2.324461044933486E-2"/>
                  <c:y val="8.243234301594654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3D-4990-86E8-6F040752A0D2}"/>
                </c:ext>
              </c:extLst>
            </c:dLbl>
            <c:dLbl>
              <c:idx val="2"/>
              <c:layout>
                <c:manualLayout>
                  <c:x val="-6.8429459138120555E-2"/>
                  <c:y val="-9.93544630450605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3D-4990-86E8-6F040752A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dochody własne</c:v>
                </c:pt>
                <c:pt idx="1">
                  <c:v>subwencja oświatowa</c:v>
                </c:pt>
                <c:pt idx="2">
                  <c:v>dotacje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107088803</c:v>
                </c:pt>
                <c:pt idx="1">
                  <c:v>18674643</c:v>
                </c:pt>
                <c:pt idx="2">
                  <c:v>14820030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3D-4990-86E8-6F040752A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65230948695516"/>
          <c:y val="0.68856277340332461"/>
          <c:w val="0.55669526886062315"/>
          <c:h val="0.21143722659667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97-4592-BAF1-A1D2DB70937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97-4592-BAF1-A1D2DB709372}"/>
              </c:ext>
            </c:extLst>
          </c:dPt>
          <c:dPt>
            <c:idx val="2"/>
            <c:bubble3D val="0"/>
            <c:spPr>
              <a:solidFill>
                <a:srgbClr val="9E1A2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97-4592-BAF1-A1D2DB7093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97-4592-BAF1-A1D2DB70937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E97-4592-BAF1-A1D2DB7093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E97-4592-BAF1-A1D2DB709372}"/>
              </c:ext>
            </c:extLst>
          </c:dPt>
          <c:dLbls>
            <c:dLbl>
              <c:idx val="0"/>
              <c:layout>
                <c:manualLayout>
                  <c:x val="-2.6191220221054766E-2"/>
                  <c:y val="-0.209241043533333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7-4592-BAF1-A1D2DB709372}"/>
                </c:ext>
              </c:extLst>
            </c:dLbl>
            <c:dLbl>
              <c:idx val="1"/>
              <c:layout>
                <c:manualLayout>
                  <c:x val="-4.2594109569607588E-2"/>
                  <c:y val="1.22814309235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7-4592-BAF1-A1D2DB709372}"/>
                </c:ext>
              </c:extLst>
            </c:dLbl>
            <c:dLbl>
              <c:idx val="2"/>
              <c:layout>
                <c:manualLayout>
                  <c:x val="1.2799570704862168E-2"/>
                  <c:y val="0.154861716010486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97-4592-BAF1-A1D2DB709372}"/>
                </c:ext>
              </c:extLst>
            </c:dLbl>
            <c:dLbl>
              <c:idx val="3"/>
              <c:layout>
                <c:manualLayout>
                  <c:x val="-0.10467225250689817"/>
                  <c:y val="-9.3934228809634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97-4592-BAF1-A1D2DB709372}"/>
                </c:ext>
              </c:extLst>
            </c:dLbl>
            <c:dLbl>
              <c:idx val="4"/>
              <c:layout>
                <c:manualLayout>
                  <c:x val="4.1897685720893377E-3"/>
                  <c:y val="-1.7752439182538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23553091398678"/>
                      <c:h val="0.108403447130942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E97-4592-BAF1-A1D2DB709372}"/>
                </c:ext>
              </c:extLst>
            </c:dLbl>
            <c:dLbl>
              <c:idx val="5"/>
              <c:layout>
                <c:manualLayout>
                  <c:x val="3.492327882091667E-2"/>
                  <c:y val="-1.21404678429794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97-4592-BAF1-A1D2DB709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podatki i opłaty lokalne </c:v>
                </c:pt>
                <c:pt idx="1">
                  <c:v>opłata śmieciowa</c:v>
                </c:pt>
                <c:pt idx="2">
                  <c:v>udziały w PIT i CIT</c:v>
                </c:pt>
                <c:pt idx="3">
                  <c:v>dochody przekazywane przez Urzędy Skarbowe</c:v>
                </c:pt>
                <c:pt idx="4">
                  <c:v>dochody z mienia</c:v>
                </c:pt>
                <c:pt idx="5">
                  <c:v>pozostałe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44596209</c:v>
                </c:pt>
                <c:pt idx="1">
                  <c:v>2663077</c:v>
                </c:pt>
                <c:pt idx="2" formatCode="#,##0">
                  <c:v>44379467.049999997</c:v>
                </c:pt>
                <c:pt idx="3">
                  <c:v>2911122</c:v>
                </c:pt>
                <c:pt idx="4">
                  <c:v>4343959</c:v>
                </c:pt>
                <c:pt idx="5">
                  <c:v>6030000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97-4592-BAF1-A1D2DB709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000" dirty="0"/>
              <a:t>Udział</a:t>
            </a:r>
            <a:r>
              <a:rPr lang="pl-PL" sz="1000" baseline="0" dirty="0"/>
              <a:t> poszczególnych podatków w dochodach podatkowych gminy w 2018 r (w %)</a:t>
            </a:r>
            <a:endParaRPr lang="pl-PL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9671296296296296"/>
          <c:w val="0.93888888888888888"/>
          <c:h val="0.60027668416447943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800"/>
              <a:t>UDZIAŁ POSZCZEGÓLNYCH PODATKÓW I OPŁAT W DOCHODACH PODATKOWYCH GMINY W 2018R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8763888888888891"/>
          <c:w val="0.93888888888888888"/>
          <c:h val="0.766064814814814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shade val="53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shade val="53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shade val="53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3A-441B-AE13-8A29DD0BCEA7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  <a:alpha val="90000"/>
                </a:schemeClr>
              </a:solidFill>
              <a:ln w="19050">
                <a:solidFill>
                  <a:schemeClr val="accent2">
                    <a:shade val="76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shade val="76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shade val="76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3A-441B-AE13-8A29DD0BCEA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3A-441B-AE13-8A29DD0BCE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2">
                    <a:tint val="77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tint val="77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tint val="77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3A-441B-AE13-8A29DD0BCEA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accent2">
                    <a:tint val="54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tint val="54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tint val="54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3A-441B-AE13-8A29DD0BCEA7}"/>
              </c:ext>
            </c:extLst>
          </c:dPt>
          <c:dLbls>
            <c:dLbl>
              <c:idx val="0"/>
              <c:layout>
                <c:manualLayout>
                  <c:x val="2.7610183303699951E-2"/>
                  <c:y val="-0.1606054247365557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F8FC4D3-8F32-4083-92B0-8D42697BE866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[NAZWA KATEGORII]</a:t>
                    </a:fld>
                    <a:r>
                      <a:rPr lang="en-US">
                        <a:solidFill>
                          <a:sysClr val="windowText" lastClr="000000"/>
                        </a:solidFill>
                      </a:rPr>
                      <a:t> 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shade val="53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shade val="53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0763694860724"/>
                      <c:h val="0.167364062899217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3A-441B-AE13-8A29DD0BCEA7}"/>
                </c:ext>
              </c:extLst>
            </c:dLbl>
            <c:dLbl>
              <c:idx val="1"/>
              <c:layout>
                <c:manualLayout>
                  <c:x val="3.8385526909942708E-2"/>
                  <c:y val="-0.1039129053272594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AA72307D-E747-4609-9E42-FCB5412A825F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[NAZWA KATEGORII]</a:t>
                    </a:fld>
                    <a:endParaRPr lang="pl-PL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shade val="76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shade val="76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07442214884431"/>
                      <c:h val="6.423768378510208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3A-441B-AE13-8A29DD0BCEA7}"/>
                </c:ext>
              </c:extLst>
            </c:dLbl>
            <c:dLbl>
              <c:idx val="2"/>
              <c:layout>
                <c:manualLayout>
                  <c:x val="4.0235285609460117E-2"/>
                  <c:y val="1.35531926604921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39CF5BE-379E-463D-84F1-4C44A289974E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[NAZWA KATEGORII]</a:t>
                    </a:fld>
                    <a:endParaRPr lang="pl-PL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00228600457202"/>
                      <c:h val="6.423768378510208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B3A-441B-AE13-8A29DD0BCEA7}"/>
                </c:ext>
              </c:extLst>
            </c:dLbl>
            <c:dLbl>
              <c:idx val="3"/>
              <c:layout>
                <c:manualLayout>
                  <c:x val="-2.3288978494623649E-2"/>
                  <c:y val="3.198575107870207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6E7AA02-D319-4F66-8B66-BB69D36A148E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[NAZWA KATEGORII]</a:t>
                    </a:fld>
                    <a:endParaRPr lang="pl-PL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tint val="77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tint val="77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0878841757683"/>
                      <c:h val="0.130490906557034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3A-441B-AE13-8A29DD0BCEA7}"/>
                </c:ext>
              </c:extLst>
            </c:dLbl>
            <c:dLbl>
              <c:idx val="4"/>
              <c:layout>
                <c:manualLayout>
                  <c:x val="0.1058517060367454"/>
                  <c:y val="5.14461213181685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64854E50-AAE0-41CD-8E50-EF1BA29A5446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[NAZWA KATEGORII]</a:t>
                    </a:fld>
                    <a:endParaRPr lang="pl-PL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tint val="54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tint val="54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0844269466317"/>
                      <c:h val="0.11580059146599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B3A-441B-AE13-8A29DD0BCEA7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STRUKTURA!$A$22:$A$26</c:f>
              <c:strCache>
                <c:ptCount val="5"/>
                <c:pt idx="0">
                  <c:v>Podatek od nieruchomości</c:v>
                </c:pt>
                <c:pt idx="1">
                  <c:v>Podatek rolny</c:v>
                </c:pt>
                <c:pt idx="2">
                  <c:v>Podatek leśny</c:v>
                </c:pt>
                <c:pt idx="3">
                  <c:v>Podatek od środków transportowych</c:v>
                </c:pt>
                <c:pt idx="4">
                  <c:v>Odpady komunalne</c:v>
                </c:pt>
              </c:strCache>
            </c:strRef>
          </c:cat>
          <c:val>
            <c:numRef>
              <c:f>STRUKTURA!$B$22:$B$26</c:f>
              <c:numCache>
                <c:formatCode>#,##0</c:formatCode>
                <c:ptCount val="5"/>
                <c:pt idx="0">
                  <c:v>34776168.07</c:v>
                </c:pt>
                <c:pt idx="1">
                  <c:v>261383.29</c:v>
                </c:pt>
                <c:pt idx="2">
                  <c:v>121499.39</c:v>
                </c:pt>
                <c:pt idx="3">
                  <c:v>9381203.2000000011</c:v>
                </c:pt>
                <c:pt idx="4">
                  <c:v>2710442.25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3A-441B-AE13-8A29DD0BCEA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0" i="0" baseline="0">
                <a:effectLst/>
              </a:rPr>
              <a:t>Procentowe wykonanie planu podatków w latach </a:t>
            </a:r>
            <a:endParaRPr lang="pl-PL" sz="1200" baseline="0">
              <a:effectLst/>
            </a:endParaRPr>
          </a:p>
          <a:p>
            <a:pPr>
              <a:defRPr/>
            </a:pPr>
            <a:r>
              <a:rPr lang="pl-PL" sz="1200" b="0" i="0" baseline="0">
                <a:effectLst/>
              </a:rPr>
              <a:t>2014-2018</a:t>
            </a:r>
            <a:endParaRPr lang="pl-PL" sz="1200" baseline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Arkusz1!$J$6</c:f>
              <c:strCache>
                <c:ptCount val="1"/>
                <c:pt idx="0">
                  <c:v>podatek od nieruchomości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Arkusz1!$L$5:$P$5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Arkusz1!$L$6:$P$6</c:f>
              <c:numCache>
                <c:formatCode>#,##0.00</c:formatCode>
                <c:ptCount val="5"/>
                <c:pt idx="0">
                  <c:v>101.63119246739487</c:v>
                </c:pt>
                <c:pt idx="1">
                  <c:v>98.232196808513436</c:v>
                </c:pt>
                <c:pt idx="2">
                  <c:v>99.764836386427035</c:v>
                </c:pt>
                <c:pt idx="3" formatCode="0.00">
                  <c:v>100.46424406002379</c:v>
                </c:pt>
                <c:pt idx="4" formatCode="0.00">
                  <c:v>93.494002603282254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B-4E96-A21F-510B2F671728}"/>
            </c:ext>
          </c:extLst>
        </c:ser>
        <c:ser>
          <c:idx val="1"/>
          <c:order val="1"/>
          <c:tx>
            <c:strRef>
              <c:f>Arkusz1!$J$7</c:f>
              <c:strCache>
                <c:ptCount val="1"/>
                <c:pt idx="0">
                  <c:v>podatek rolny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Arkusz1!$L$5:$P$5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Arkusz1!$L$7:$P$7</c:f>
              <c:numCache>
                <c:formatCode>#,##0.00</c:formatCode>
                <c:ptCount val="5"/>
                <c:pt idx="0">
                  <c:v>110.18864186046513</c:v>
                </c:pt>
                <c:pt idx="1">
                  <c:v>116.37054418604652</c:v>
                </c:pt>
                <c:pt idx="2">
                  <c:v>99.930953308452402</c:v>
                </c:pt>
                <c:pt idx="3" formatCode="0.00">
                  <c:v>100.11438996904079</c:v>
                </c:pt>
                <c:pt idx="4" formatCode="0.00">
                  <c:v>100.26347457627118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5B-4E96-A21F-510B2F671728}"/>
            </c:ext>
          </c:extLst>
        </c:ser>
        <c:ser>
          <c:idx val="2"/>
          <c:order val="2"/>
          <c:tx>
            <c:strRef>
              <c:f>Arkusz1!$J$8</c:f>
              <c:strCache>
                <c:ptCount val="1"/>
                <c:pt idx="0">
                  <c:v>podatek leśny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Arkusz1!$L$5:$P$5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Arkusz1!$L$8:$P$8</c:f>
              <c:numCache>
                <c:formatCode>#,##0.00</c:formatCode>
                <c:ptCount val="5"/>
                <c:pt idx="0">
                  <c:v>119.98505454545455</c:v>
                </c:pt>
                <c:pt idx="1">
                  <c:v>116.541126984127</c:v>
                </c:pt>
                <c:pt idx="2">
                  <c:v>100.07143090706951</c:v>
                </c:pt>
                <c:pt idx="3" formatCode="0.00">
                  <c:v>98.594097560975612</c:v>
                </c:pt>
                <c:pt idx="4" formatCode="0.00">
                  <c:v>101.25896747967479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5B-4E96-A21F-510B2F671728}"/>
            </c:ext>
          </c:extLst>
        </c:ser>
        <c:ser>
          <c:idx val="3"/>
          <c:order val="3"/>
          <c:tx>
            <c:strRef>
              <c:f>Arkusz1!$J$9</c:f>
              <c:strCache>
                <c:ptCount val="1"/>
                <c:pt idx="0">
                  <c:v>podatek od środków transportowych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Arkusz1!$L$5:$P$5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Arkusz1!$L$9:$P$9</c:f>
              <c:numCache>
                <c:formatCode>#,##0.00</c:formatCode>
                <c:ptCount val="5"/>
                <c:pt idx="0">
                  <c:v>84.56898787878788</c:v>
                </c:pt>
                <c:pt idx="1">
                  <c:v>95.028883612903215</c:v>
                </c:pt>
                <c:pt idx="2">
                  <c:v>100.64278477267925</c:v>
                </c:pt>
                <c:pt idx="3" formatCode="0.00">
                  <c:v>102.48659401533115</c:v>
                </c:pt>
                <c:pt idx="4" formatCode="0.00">
                  <c:v>97.213329508914242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5B-4E96-A21F-510B2F671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660536"/>
        <c:axId val="524662504"/>
      </c:barChart>
      <c:catAx>
        <c:axId val="52466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4662504"/>
        <c:crosses val="autoZero"/>
        <c:auto val="1"/>
        <c:lblAlgn val="ctr"/>
        <c:lblOffset val="100"/>
        <c:noMultiLvlLbl val="0"/>
      </c:catAx>
      <c:valAx>
        <c:axId val="52466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466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l-PL" sz="1100"/>
              <a:t>Wartość deklarowanego podatku od środków transportowych w latach 2008-2018 </a:t>
            </a:r>
          </a:p>
        </c:rich>
      </c:tx>
      <c:layout>
        <c:manualLayout>
          <c:xMode val="edge"/>
          <c:yMode val="edge"/>
          <c:x val="0.115644383184011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2.5269928784746151E-2"/>
          <c:y val="0.1739585156022164"/>
          <c:w val="0.94946014243050769"/>
          <c:h val="0.710061606882473"/>
        </c:manualLayout>
      </c:layout>
      <c:lineChart>
        <c:grouping val="stacked"/>
        <c:varyColors val="0"/>
        <c:ser>
          <c:idx val="0"/>
          <c:order val="0"/>
          <c:tx>
            <c:strRef>
              <c:f>pojazdy3!$A$2</c:f>
              <c:strCache>
                <c:ptCount val="1"/>
                <c:pt idx="0">
                  <c:v>kwota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974361061517893E-2"/>
                  <c:y val="-0.128006608735661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7F-448F-81EC-EA7D8847C7B2}"/>
                </c:ext>
              </c:extLst>
            </c:dLbl>
            <c:dLbl>
              <c:idx val="1"/>
              <c:layout>
                <c:manualLayout>
                  <c:x val="-5.4617595612402342E-2"/>
                  <c:y val="0.113711732248608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7F-448F-81EC-EA7D8847C7B2}"/>
                </c:ext>
              </c:extLst>
            </c:dLbl>
            <c:dLbl>
              <c:idx val="2"/>
              <c:layout>
                <c:manualLayout>
                  <c:x val="-7.0698459384513537E-2"/>
                  <c:y val="-6.018518518518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7F-448F-81EC-EA7D8847C7B2}"/>
                </c:ext>
              </c:extLst>
            </c:dLbl>
            <c:dLbl>
              <c:idx val="3"/>
              <c:layout>
                <c:manualLayout>
                  <c:x val="-8.8433354858899013E-2"/>
                  <c:y val="4.7513532919938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7F-448F-81EC-EA7D8847C7B2}"/>
                </c:ext>
              </c:extLst>
            </c:dLbl>
            <c:dLbl>
              <c:idx val="4"/>
              <c:layout>
                <c:manualLayout>
                  <c:x val="-4.2488029795724191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7F-448F-81EC-EA7D8847C7B2}"/>
                </c:ext>
              </c:extLst>
            </c:dLbl>
            <c:dLbl>
              <c:idx val="5"/>
              <c:layout>
                <c:manualLayout>
                  <c:x val="-7.9244289846264054E-2"/>
                  <c:y val="6.4814814814814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7F-448F-81EC-EA7D8847C7B2}"/>
                </c:ext>
              </c:extLst>
            </c:dLbl>
            <c:dLbl>
              <c:idx val="6"/>
              <c:layout>
                <c:manualLayout>
                  <c:x val="-7.4649757339946651E-2"/>
                  <c:y val="-8.7962962962962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7F-448F-81EC-EA7D8847C7B2}"/>
                </c:ext>
              </c:extLst>
            </c:dLbl>
            <c:dLbl>
              <c:idx val="7"/>
              <c:layout>
                <c:manualLayout>
                  <c:x val="-4.4785296048883018E-2"/>
                  <c:y val="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7F-448F-81EC-EA7D8847C7B2}"/>
                </c:ext>
              </c:extLst>
            </c:dLbl>
            <c:dLbl>
              <c:idx val="8"/>
              <c:layout>
                <c:manualLayout>
                  <c:x val="-8.8433354858899096E-2"/>
                  <c:y val="-9.2592592592592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7F-448F-81EC-EA7D8847C7B2}"/>
                </c:ext>
              </c:extLst>
            </c:dLbl>
            <c:dLbl>
              <c:idx val="9"/>
              <c:layout>
                <c:manualLayout>
                  <c:x val="-5.856889356783538E-2"/>
                  <c:y val="7.407407407407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7F-448F-81EC-EA7D8847C7B2}"/>
                </c:ext>
              </c:extLst>
            </c:dLbl>
            <c:dLbl>
              <c:idx val="10"/>
              <c:layout>
                <c:manualLayout>
                  <c:x val="-1.7255725529140176E-2"/>
                  <c:y val="-5.5149829378897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7F-448F-81EC-EA7D8847C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pojazdy3!$B$1:$L$1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pojazdy3!$B$2:$L$2</c:f>
              <c:numCache>
                <c:formatCode>#,##0</c:formatCode>
                <c:ptCount val="11"/>
                <c:pt idx="0">
                  <c:v>9316290.5999999996</c:v>
                </c:pt>
                <c:pt idx="1">
                  <c:v>11078429.35</c:v>
                </c:pt>
                <c:pt idx="2">
                  <c:v>12080165.059999999</c:v>
                </c:pt>
                <c:pt idx="3">
                  <c:v>9906442</c:v>
                </c:pt>
                <c:pt idx="4">
                  <c:v>9286564</c:v>
                </c:pt>
                <c:pt idx="5">
                  <c:v>7182725.4300000006</c:v>
                </c:pt>
                <c:pt idx="6">
                  <c:v>7048187</c:v>
                </c:pt>
                <c:pt idx="7">
                  <c:v>7354598</c:v>
                </c:pt>
                <c:pt idx="8">
                  <c:v>8328844.7599999998</c:v>
                </c:pt>
                <c:pt idx="9">
                  <c:v>9195604.0500000007</c:v>
                </c:pt>
                <c:pt idx="10">
                  <c:v>10132633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27F-448F-81EC-EA7D8847C7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4966984"/>
        <c:axId val="184965672"/>
      </c:lineChart>
      <c:catAx>
        <c:axId val="184966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965672"/>
        <c:crosses val="autoZero"/>
        <c:auto val="1"/>
        <c:lblAlgn val="ctr"/>
        <c:lblOffset val="100"/>
        <c:noMultiLvlLbl val="0"/>
      </c:catAx>
      <c:valAx>
        <c:axId val="18496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9669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Wydatki wg działów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3"/>
                <c:pt idx="0">
                  <c:v>rolnictwo i łowiectwo</c:v>
                </c:pt>
                <c:pt idx="1">
                  <c:v>transport</c:v>
                </c:pt>
                <c:pt idx="2">
                  <c:v>gospodarka mieniem</c:v>
                </c:pt>
                <c:pt idx="3">
                  <c:v>administracja </c:v>
                </c:pt>
                <c:pt idx="4">
                  <c:v>bezpieczeństwo</c:v>
                </c:pt>
                <c:pt idx="5">
                  <c:v>"janoskowe"</c:v>
                </c:pt>
                <c:pt idx="6">
                  <c:v>obsługa długu</c:v>
                </c:pt>
                <c:pt idx="7">
                  <c:v>oświata</c:v>
                </c:pt>
                <c:pt idx="8">
                  <c:v>pomoc społeczna i zdrowie</c:v>
                </c:pt>
                <c:pt idx="9">
                  <c:v>"Rodzina"</c:v>
                </c:pt>
                <c:pt idx="10">
                  <c:v>gospodarka komunalna</c:v>
                </c:pt>
                <c:pt idx="11">
                  <c:v>kultura</c:v>
                </c:pt>
                <c:pt idx="12">
                  <c:v>sport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4464878</c:v>
                </c:pt>
                <c:pt idx="1">
                  <c:v>29550834</c:v>
                </c:pt>
                <c:pt idx="2">
                  <c:v>3670744</c:v>
                </c:pt>
                <c:pt idx="3">
                  <c:v>11274737</c:v>
                </c:pt>
                <c:pt idx="4">
                  <c:v>3057256</c:v>
                </c:pt>
                <c:pt idx="5">
                  <c:v>11953699</c:v>
                </c:pt>
                <c:pt idx="6">
                  <c:v>1464972</c:v>
                </c:pt>
                <c:pt idx="7">
                  <c:v>40822640</c:v>
                </c:pt>
                <c:pt idx="8">
                  <c:v>2504257</c:v>
                </c:pt>
                <c:pt idx="9">
                  <c:v>16346999</c:v>
                </c:pt>
                <c:pt idx="10">
                  <c:v>7981189</c:v>
                </c:pt>
                <c:pt idx="11">
                  <c:v>5520548</c:v>
                </c:pt>
                <c:pt idx="12">
                  <c:v>7544012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8-4800-9088-078EE9D93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588096"/>
        <c:axId val="185591232"/>
      </c:barChart>
      <c:catAx>
        <c:axId val="18558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591232"/>
        <c:crosses val="autoZero"/>
        <c:auto val="1"/>
        <c:lblAlgn val="ctr"/>
        <c:lblOffset val="100"/>
        <c:noMultiLvlLbl val="0"/>
      </c:catAx>
      <c:valAx>
        <c:axId val="185591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58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Sprawozdanie za rok 2018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                                 Z wykonania budżetu Gminy Suchy Las</a:t>
            </a:r>
          </a:p>
        </p:txBody>
      </p:sp>
    </p:spTree>
    <p:extLst>
      <p:ext uri="{BB962C8B-B14F-4D97-AF65-F5344CB8AC3E}">
        <p14:creationId xmlns:p14="http://schemas.microsoft.com/office/powerpoint/2010/main" val="222069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D11EE-7EE1-4181-B19B-9CC27C76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 terenu aktywnej edukacji i sportu – koszt 0,96 mln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1ADD643-5760-4DC8-9518-454F316B8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379" y="2133600"/>
            <a:ext cx="8639033" cy="4294496"/>
          </a:xfrm>
        </p:spPr>
      </p:pic>
    </p:spTree>
    <p:extLst>
      <p:ext uri="{BB962C8B-B14F-4D97-AF65-F5344CB8AC3E}">
        <p14:creationId xmlns:p14="http://schemas.microsoft.com/office/powerpoint/2010/main" val="164537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E579A-3ECE-4DD7-8180-E03F7CA4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Przedszkole w Biedrusku – koszt łączny 5,6 mln – 6 oddziałów 150 dzieci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F337841-B9AB-4F5A-A1C5-A971C4201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364" y="2133600"/>
            <a:ext cx="8911687" cy="4294496"/>
          </a:xfrm>
        </p:spPr>
      </p:pic>
    </p:spTree>
    <p:extLst>
      <p:ext uri="{BB962C8B-B14F-4D97-AF65-F5344CB8AC3E}">
        <p14:creationId xmlns:p14="http://schemas.microsoft.com/office/powerpoint/2010/main" val="112057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5DA2B0-9691-46B9-890E-CAB6D942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Węzeł przesiadkowy Złotniki- koszt 7,15 mln</a:t>
            </a:r>
          </a:p>
        </p:txBody>
      </p:sp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94061410-2B85-465A-9CD8-4256F8F4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848" y="2160234"/>
            <a:ext cx="3630304" cy="43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0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WYKONANIE DOCHODÓW – kwota           145 850 042 PLN co stanowi 85,53 % planu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012248"/>
              </p:ext>
            </p:extLst>
          </p:nvPr>
        </p:nvGraphicFramePr>
        <p:xfrm>
          <a:off x="2100263" y="2057400"/>
          <a:ext cx="8915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92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68314" y="166790"/>
            <a:ext cx="8911687" cy="1084040"/>
          </a:xfrm>
        </p:spPr>
        <p:txBody>
          <a:bodyPr>
            <a:normAutofit fontScale="90000"/>
          </a:bodyPr>
          <a:lstStyle/>
          <a:p>
            <a:r>
              <a:rPr lang="pl-PL" dirty="0"/>
              <a:t>DOCHODY WŁASNE                          wykonano w 94,84%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132377"/>
              </p:ext>
            </p:extLst>
          </p:nvPr>
        </p:nvGraphicFramePr>
        <p:xfrm>
          <a:off x="1552755" y="1250830"/>
          <a:ext cx="9213011" cy="530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57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Wykonanie dochodów z podatków i opłat lokalnych = 94,37%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65072" y="4228730"/>
            <a:ext cx="8915400" cy="3777622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75860" y="20951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FC27B191-7E3F-4CC5-9452-936610E22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548333"/>
              </p:ext>
            </p:extLst>
          </p:nvPr>
        </p:nvGraphicFramePr>
        <p:xfrm>
          <a:off x="3275860" y="2095130"/>
          <a:ext cx="56165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73DFBBAA-7A44-4AEB-AFF3-D745F4D6E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548283"/>
              </p:ext>
            </p:extLst>
          </p:nvPr>
        </p:nvGraphicFramePr>
        <p:xfrm>
          <a:off x="3143250" y="1706880"/>
          <a:ext cx="7269992" cy="452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228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23643" y="1502645"/>
            <a:ext cx="171684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C6325B6B-7E4F-4C0F-BF26-00634CFF6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89842"/>
              </p:ext>
            </p:extLst>
          </p:nvPr>
        </p:nvGraphicFramePr>
        <p:xfrm>
          <a:off x="1385455" y="591127"/>
          <a:ext cx="9060872" cy="550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71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60459" y="21316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3FECCFE-A3C9-4922-BD37-1600BC33E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750723"/>
              </p:ext>
            </p:extLst>
          </p:nvPr>
        </p:nvGraphicFramePr>
        <p:xfrm>
          <a:off x="2142699" y="696036"/>
          <a:ext cx="9348715" cy="566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669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WYKONANIE WYDATKÓW BUDŻETOWYCH – 148 162 382 </a:t>
            </a:r>
            <a:r>
              <a:rPr lang="pl-PL" dirty="0" err="1"/>
              <a:t>pln</a:t>
            </a:r>
            <a:r>
              <a:rPr lang="pl-PL" dirty="0"/>
              <a:t>= 72,40%</a:t>
            </a:r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56916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66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Wydatki bieżące stanowiły 110 130 887 zł</a:t>
            </a:r>
            <a:br>
              <a:rPr lang="pl-PL" dirty="0"/>
            </a:br>
            <a:r>
              <a:rPr lang="pl-PL" dirty="0"/>
              <a:t>Dochody bieżące stanowiły 138 641 634 zł 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Nadwyżka operacyjna za rok 2018 = 28 510 747 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32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3F4720-B866-437B-AC17-FBC5FE91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Ścieżka rowerowa </a:t>
            </a:r>
            <a:r>
              <a:rPr lang="pl-PL" dirty="0" err="1"/>
              <a:t>Radojewo</a:t>
            </a:r>
            <a:r>
              <a:rPr lang="pl-PL" dirty="0"/>
              <a:t>-Biedrusko</a:t>
            </a:r>
            <a:br>
              <a:rPr lang="pl-PL" dirty="0"/>
            </a:br>
            <a:r>
              <a:rPr lang="pl-PL" dirty="0"/>
              <a:t>łączny koszt 3,7 mln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A370649-6424-44C6-9AE2-1E4E6A023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9857" y="2188191"/>
            <a:ext cx="4653586" cy="4253552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61D3DD7-1FBA-4670-9305-A1D6F56EA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80" y="2133599"/>
            <a:ext cx="4653586" cy="44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029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149</Words>
  <Application>Microsoft Office PowerPoint</Application>
  <PresentationFormat>Panoramiczny</PresentationFormat>
  <Paragraphs>27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Smuga</vt:lpstr>
      <vt:lpstr>Sprawozdanie za rok 2018</vt:lpstr>
      <vt:lpstr>WYKONANIE DOCHODÓW – kwota           145 850 042 PLN co stanowi 85,53 % planu</vt:lpstr>
      <vt:lpstr>DOCHODY WŁASNE                          wykonano w 94,84%</vt:lpstr>
      <vt:lpstr>Wykonanie dochodów z podatków i opłat lokalnych = 94,37%</vt:lpstr>
      <vt:lpstr>Prezentacja programu PowerPoint</vt:lpstr>
      <vt:lpstr>Prezentacja programu PowerPoint</vt:lpstr>
      <vt:lpstr>WYKONANIE WYDATKÓW BUDŻETOWYCH – 148 162 382 pln= 72,40%</vt:lpstr>
      <vt:lpstr>Wydatki bieżące stanowiły 110 130 887 zł Dochody bieżące stanowiły 138 641 634 zł </vt:lpstr>
      <vt:lpstr>Ścieżka rowerowa Radojewo-Biedrusko łączny koszt 3,7 mln </vt:lpstr>
      <vt:lpstr>Budowa terenu aktywnej edukacji i sportu – koszt 0,96 mln</vt:lpstr>
      <vt:lpstr>Przedszkole w Biedrusku – koszt łączny 5,6 mln – 6 oddziałów 150 dzieci</vt:lpstr>
      <vt:lpstr>Węzeł przesiadkowy Złotniki- koszt 7,15 mln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za rok 2017</dc:title>
  <dc:creator>user</dc:creator>
  <cp:lastModifiedBy>Dorota Majchrzak</cp:lastModifiedBy>
  <cp:revision>26</cp:revision>
  <dcterms:created xsi:type="dcterms:W3CDTF">2018-06-28T16:59:45Z</dcterms:created>
  <dcterms:modified xsi:type="dcterms:W3CDTF">2019-08-13T06:09:28Z</dcterms:modified>
</cp:coreProperties>
</file>