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75" r:id="rId5"/>
    <p:sldId id="260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73" r:id="rId15"/>
    <p:sldId id="272" r:id="rId16"/>
    <p:sldId id="271" r:id="rId17"/>
    <p:sldId id="270" r:id="rId18"/>
    <p:sldId id="269" r:id="rId19"/>
    <p:sldId id="274" r:id="rId20"/>
    <p:sldId id="277" r:id="rId21"/>
    <p:sldId id="276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D"/>
    <a:srgbClr val="E9EBF5"/>
    <a:srgbClr val="4D4D4D"/>
    <a:srgbClr val="77C04A"/>
    <a:srgbClr val="646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02956873006429"/>
          <c:y val="0.14969798432383158"/>
          <c:w val="0.75898722793611717"/>
          <c:h val="0.7676451999551565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CD"/>
            </a:solidFill>
            <a:ln w="9525" cap="flat" cmpd="sng" algn="ctr">
              <a:solidFill>
                <a:srgbClr val="0092CD"/>
              </a:solidFill>
              <a:round/>
            </a:ln>
            <a:effectLst/>
          </c:spPr>
          <c:invertIfNegative val="0"/>
          <c:dLbls>
            <c:numFmt formatCode="#,##0.00\ &quot;zł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wykres!$E$10:$E$15</c:f>
              <c:strCache>
                <c:ptCount val="6"/>
                <c:pt idx="0">
                  <c:v>nieruchomości</c:v>
                </c:pt>
                <c:pt idx="1">
                  <c:v>rolny</c:v>
                </c:pt>
                <c:pt idx="2">
                  <c:v>leśny</c:v>
                </c:pt>
                <c:pt idx="3">
                  <c:v>środki transportowe</c:v>
                </c:pt>
                <c:pt idx="4">
                  <c:v>inne</c:v>
                </c:pt>
                <c:pt idx="5">
                  <c:v>odpady</c:v>
                </c:pt>
              </c:strCache>
            </c:strRef>
          </c:cat>
          <c:val>
            <c:numRef>
              <c:f>wykres!$F$10:$F$15</c:f>
              <c:numCache>
                <c:formatCode>#\ ##0.00\ "zł"</c:formatCode>
                <c:ptCount val="6"/>
                <c:pt idx="0">
                  <c:v>48977971</c:v>
                </c:pt>
                <c:pt idx="1">
                  <c:v>274837</c:v>
                </c:pt>
                <c:pt idx="2">
                  <c:v>208204</c:v>
                </c:pt>
                <c:pt idx="3">
                  <c:v>11927718</c:v>
                </c:pt>
                <c:pt idx="4">
                  <c:v>225152</c:v>
                </c:pt>
                <c:pt idx="5">
                  <c:v>7274386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D-4A76-871D-D81B8C6EB3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2490312"/>
        <c:axId val="542494272"/>
      </c:barChart>
      <c:catAx>
        <c:axId val="542490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2494272"/>
        <c:crosses val="autoZero"/>
        <c:auto val="1"/>
        <c:lblAlgn val="ctr"/>
        <c:lblOffset val="100"/>
        <c:noMultiLvlLbl val="0"/>
      </c:catAx>
      <c:valAx>
        <c:axId val="5424942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2490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 sz="1100"/>
              <a:t>Wartość deklarowanego podatku od środków transportowych w latach 2008-2023 </a:t>
            </a:r>
          </a:p>
        </c:rich>
      </c:tx>
      <c:layout>
        <c:manualLayout>
          <c:xMode val="edge"/>
          <c:yMode val="edge"/>
          <c:x val="0.115644383184011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2.5269928784746151E-2"/>
          <c:y val="0.1739585156022164"/>
          <c:w val="0.94946014243050769"/>
          <c:h val="0.710061606882473"/>
        </c:manualLayout>
      </c:layout>
      <c:lineChart>
        <c:grouping val="stacked"/>
        <c:varyColors val="0"/>
        <c:ser>
          <c:idx val="0"/>
          <c:order val="0"/>
          <c:tx>
            <c:strRef>
              <c:f>pojazdy3!$A$2</c:f>
              <c:strCache>
                <c:ptCount val="1"/>
                <c:pt idx="0">
                  <c:v>kwota</c:v>
                </c:pt>
              </c:strCache>
            </c:strRef>
          </c:tx>
          <c:spPr>
            <a:ln w="44450" cap="rnd">
              <a:solidFill>
                <a:srgbClr val="0092CD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3974361061517893E-2"/>
                  <c:y val="-0.128006608735661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F4-4B71-812B-EA5BF7E687D2}"/>
                </c:ext>
              </c:extLst>
            </c:dLbl>
            <c:dLbl>
              <c:idx val="1"/>
              <c:layout>
                <c:manualLayout>
                  <c:x val="-8.2665103755234476E-2"/>
                  <c:y val="0.157979107193274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F4-4B71-812B-EA5BF7E687D2}"/>
                </c:ext>
              </c:extLst>
            </c:dLbl>
            <c:dLbl>
              <c:idx val="2"/>
              <c:layout>
                <c:manualLayout>
                  <c:x val="-7.0698459384513537E-2"/>
                  <c:y val="-6.018518518518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F4-4B71-812B-EA5BF7E687D2}"/>
                </c:ext>
              </c:extLst>
            </c:dLbl>
            <c:dLbl>
              <c:idx val="3"/>
              <c:layout>
                <c:manualLayout>
                  <c:x val="-0.10785091183990354"/>
                  <c:y val="1.65263704586727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F4-4B71-812B-EA5BF7E687D2}"/>
                </c:ext>
              </c:extLst>
            </c:dLbl>
            <c:dLbl>
              <c:idx val="4"/>
              <c:layout>
                <c:manualLayout>
                  <c:x val="-3.3858097834858061E-2"/>
                  <c:y val="-7.70806537629011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F4-4B71-812B-EA5BF7E687D2}"/>
                </c:ext>
              </c:extLst>
            </c:dLbl>
            <c:dLbl>
              <c:idx val="5"/>
              <c:layout>
                <c:manualLayout>
                  <c:x val="-7.9244289846264054E-2"/>
                  <c:y val="6.4814814814814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F4-4B71-812B-EA5BF7E687D2}"/>
                </c:ext>
              </c:extLst>
            </c:dLbl>
            <c:dLbl>
              <c:idx val="6"/>
              <c:layout>
                <c:manualLayout>
                  <c:x val="-7.4649757339946651E-2"/>
                  <c:y val="-8.7962962962962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F4-4B71-812B-EA5BF7E687D2}"/>
                </c:ext>
              </c:extLst>
            </c:dLbl>
            <c:dLbl>
              <c:idx val="7"/>
              <c:layout>
                <c:manualLayout>
                  <c:x val="-4.4785296048883018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F4-4B71-812B-EA5BF7E687D2}"/>
                </c:ext>
              </c:extLst>
            </c:dLbl>
            <c:dLbl>
              <c:idx val="8"/>
              <c:layout>
                <c:manualLayout>
                  <c:x val="-8.8433354858899096E-2"/>
                  <c:y val="-9.2592592592592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F4-4B71-812B-EA5BF7E687D2}"/>
                </c:ext>
              </c:extLst>
            </c:dLbl>
            <c:dLbl>
              <c:idx val="9"/>
              <c:layout>
                <c:manualLayout>
                  <c:x val="-5.856889356783538E-2"/>
                  <c:y val="7.4074074074074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F4-4B71-812B-EA5BF7E687D2}"/>
                </c:ext>
              </c:extLst>
            </c:dLbl>
            <c:dLbl>
              <c:idx val="10"/>
              <c:layout>
                <c:manualLayout>
                  <c:x val="-7.9281914364426193E-2"/>
                  <c:y val="-5.5149829378897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F4-4B71-812B-EA5BF7E687D2}"/>
                </c:ext>
              </c:extLst>
            </c:dLbl>
            <c:dLbl>
              <c:idx val="11"/>
              <c:layout>
                <c:manualLayout>
                  <c:x val="-7.1215253847920976E-2"/>
                  <c:y val="8.41080123948649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F4-4B71-812B-EA5BF7E687D2}"/>
                </c:ext>
              </c:extLst>
            </c:dLbl>
            <c:dLbl>
              <c:idx val="12"/>
              <c:layout>
                <c:manualLayout>
                  <c:x val="-9.251076625130597E-2"/>
                  <c:y val="-7.9681274900398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F4-4B71-812B-EA5BF7E687D2}"/>
                </c:ext>
              </c:extLst>
            </c:dLbl>
            <c:dLbl>
              <c:idx val="13"/>
              <c:layout>
                <c:manualLayout>
                  <c:x val="-7.6163413649431244E-2"/>
                  <c:y val="0.140753297557550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F4-4B71-812B-EA5BF7E687D2}"/>
                </c:ext>
              </c:extLst>
            </c:dLbl>
            <c:dLbl>
              <c:idx val="14"/>
              <c:layout>
                <c:manualLayout>
                  <c:x val="-1.8570102135561744E-2"/>
                  <c:y val="6.9299697410435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F4-4B71-812B-EA5BF7E687D2}"/>
                </c:ext>
              </c:extLst>
            </c:dLbl>
            <c:dLbl>
              <c:idx val="15"/>
              <c:layout>
                <c:manualLayout>
                  <c:x val="0"/>
                  <c:y val="-5.5201698513800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F4-4B71-812B-EA5BF7E687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pojazdy3!$B$1:$Q$1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pojazdy3!$B$2:$Q$2</c:f>
              <c:numCache>
                <c:formatCode>#,##0</c:formatCode>
                <c:ptCount val="16"/>
                <c:pt idx="0">
                  <c:v>9316290.5999999996</c:v>
                </c:pt>
                <c:pt idx="1">
                  <c:v>11078429.35</c:v>
                </c:pt>
                <c:pt idx="2">
                  <c:v>12080165.059999999</c:v>
                </c:pt>
                <c:pt idx="3">
                  <c:v>9906442</c:v>
                </c:pt>
                <c:pt idx="4">
                  <c:v>9286564</c:v>
                </c:pt>
                <c:pt idx="5">
                  <c:v>7182725.4300000006</c:v>
                </c:pt>
                <c:pt idx="6">
                  <c:v>7048187</c:v>
                </c:pt>
                <c:pt idx="7">
                  <c:v>7354598</c:v>
                </c:pt>
                <c:pt idx="8">
                  <c:v>8328844.7599999998</c:v>
                </c:pt>
                <c:pt idx="9">
                  <c:v>9195604.0500000007</c:v>
                </c:pt>
                <c:pt idx="10">
                  <c:v>10132633</c:v>
                </c:pt>
                <c:pt idx="11">
                  <c:v>10557295</c:v>
                </c:pt>
                <c:pt idx="12">
                  <c:v>10800405</c:v>
                </c:pt>
                <c:pt idx="13">
                  <c:v>11885010</c:v>
                </c:pt>
                <c:pt idx="14">
                  <c:v>11601180</c:v>
                </c:pt>
                <c:pt idx="15">
                  <c:v>12026203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2F4-4B71-812B-EA5BF7E687D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4966984"/>
        <c:axId val="184965672"/>
      </c:lineChart>
      <c:catAx>
        <c:axId val="184966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4965672"/>
        <c:crosses val="autoZero"/>
        <c:auto val="1"/>
        <c:lblAlgn val="ctr"/>
        <c:lblOffset val="100"/>
        <c:noMultiLvlLbl val="0"/>
      </c:catAx>
      <c:valAx>
        <c:axId val="184965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49669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\ &quot;zł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wydatki!$D$7:$D$25</c:f>
              <c:strCache>
                <c:ptCount val="19"/>
                <c:pt idx="0">
                  <c:v>Oświata i wychowanie</c:v>
                </c:pt>
                <c:pt idx="1">
                  <c:v>Transport i łączność</c:v>
                </c:pt>
                <c:pt idx="2">
                  <c:v>Gospodarka komunalna</c:v>
                </c:pt>
                <c:pt idx="3">
                  <c:v>Administracja publiczna</c:v>
                </c:pt>
                <c:pt idx="4">
                  <c:v>Różne rozliczenia</c:v>
                </c:pt>
                <c:pt idx="5">
                  <c:v>Kultura fizyczna</c:v>
                </c:pt>
                <c:pt idx="6">
                  <c:v>Kultura i ochrona dziedzictwa narodowego</c:v>
                </c:pt>
                <c:pt idx="7">
                  <c:v>Obsługa długu</c:v>
                </c:pt>
                <c:pt idx="8">
                  <c:v>Rodzina</c:v>
                </c:pt>
                <c:pt idx="9">
                  <c:v>Gospodarka mieszkaniowa</c:v>
                </c:pt>
                <c:pt idx="10">
                  <c:v>Pomoc społeczna</c:v>
                </c:pt>
                <c:pt idx="11">
                  <c:v>Bezpieczeństwo publiczne </c:v>
                </c:pt>
                <c:pt idx="12">
                  <c:v>Rolnictwo i łowiectwo</c:v>
                </c:pt>
                <c:pt idx="13">
                  <c:v>Polityka społeczna</c:v>
                </c:pt>
                <c:pt idx="14">
                  <c:v>Wytwarzanie i zaopatrywanie w energię elektryczną gaz i wodę</c:v>
                </c:pt>
                <c:pt idx="15">
                  <c:v>Ochrona zdrowia</c:v>
                </c:pt>
                <c:pt idx="16">
                  <c:v>Edukacja opieka wychowawcza</c:v>
                </c:pt>
                <c:pt idx="17">
                  <c:v>Działalność usługowa</c:v>
                </c:pt>
                <c:pt idx="18">
                  <c:v>Urządy naczelnych organów władzy publicznej</c:v>
                </c:pt>
              </c:strCache>
            </c:strRef>
          </c:cat>
          <c:val>
            <c:numRef>
              <c:f>wydatki!$E$7:$E$25</c:f>
              <c:numCache>
                <c:formatCode>#\ ##0.00\ "zł"</c:formatCode>
                <c:ptCount val="19"/>
                <c:pt idx="0">
                  <c:v>64130839.32</c:v>
                </c:pt>
                <c:pt idx="1">
                  <c:v>47243643.68</c:v>
                </c:pt>
                <c:pt idx="2">
                  <c:v>18264100.969999999</c:v>
                </c:pt>
                <c:pt idx="3">
                  <c:v>17674140.190000001</c:v>
                </c:pt>
                <c:pt idx="4">
                  <c:v>16529237.800000001</c:v>
                </c:pt>
                <c:pt idx="5">
                  <c:v>8094598.4299999997</c:v>
                </c:pt>
                <c:pt idx="6">
                  <c:v>7299164.3600000003</c:v>
                </c:pt>
                <c:pt idx="7">
                  <c:v>6287497.0800000001</c:v>
                </c:pt>
                <c:pt idx="8">
                  <c:v>5035655.6900000004</c:v>
                </c:pt>
                <c:pt idx="9">
                  <c:v>4511325.8600000003</c:v>
                </c:pt>
                <c:pt idx="10">
                  <c:v>3944183.79</c:v>
                </c:pt>
                <c:pt idx="11">
                  <c:v>3774141.54</c:v>
                </c:pt>
                <c:pt idx="12">
                  <c:v>2446264.81</c:v>
                </c:pt>
                <c:pt idx="13">
                  <c:v>1560785.29</c:v>
                </c:pt>
                <c:pt idx="14">
                  <c:v>810293.76000000001</c:v>
                </c:pt>
                <c:pt idx="15">
                  <c:v>598671.05000000005</c:v>
                </c:pt>
                <c:pt idx="16">
                  <c:v>522381.54</c:v>
                </c:pt>
                <c:pt idx="17">
                  <c:v>118334.91</c:v>
                </c:pt>
                <c:pt idx="18">
                  <c:v>87446.95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C-4FFA-96E8-8BBE671B4D1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72117208"/>
        <c:axId val="572117928"/>
      </c:barChart>
      <c:catAx>
        <c:axId val="572117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117928"/>
        <c:crosses val="autoZero"/>
        <c:auto val="1"/>
        <c:lblAlgn val="ctr"/>
        <c:lblOffset val="100"/>
        <c:noMultiLvlLbl val="0"/>
      </c:catAx>
      <c:valAx>
        <c:axId val="572117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117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Odpady komunalne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92CD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.00\ &quot;zł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odpady!$D$9:$D$10</c:f>
              <c:strCache>
                <c:ptCount val="2"/>
                <c:pt idx="0">
                  <c:v>dochody odpady komunalne</c:v>
                </c:pt>
                <c:pt idx="1">
                  <c:v>wydatki odpady komunalne</c:v>
                </c:pt>
              </c:strCache>
            </c:strRef>
          </c:cat>
          <c:val>
            <c:numRef>
              <c:f>odpady!$E$9:$E$10</c:f>
              <c:numCache>
                <c:formatCode>#\ ##0.00\ "zł"</c:formatCode>
                <c:ptCount val="2"/>
                <c:pt idx="0">
                  <c:v>7203611.9800000004</c:v>
                </c:pt>
                <c:pt idx="1">
                  <c:v>7903709.5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1-4429-AFF1-87D1DD02E1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5955880"/>
        <c:axId val="435956600"/>
      </c:barChart>
      <c:catAx>
        <c:axId val="435955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5956600"/>
        <c:crosses val="autoZero"/>
        <c:auto val="1"/>
        <c:lblAlgn val="ctr"/>
        <c:lblOffset val="100"/>
        <c:noMultiLvlLbl val="0"/>
      </c:catAx>
      <c:valAx>
        <c:axId val="4359566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\ &quot;zł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5955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7C43DF-D865-CDA3-DF9F-939EAEB70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22452F2-B2CB-DDFC-FEAE-BC84701C7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21BF4C-4CC4-3DDC-0026-FF42DD94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C5C8ED-4B99-8695-8FDF-0DCAD399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835D7D-7F38-F99F-ABBB-4CDCE519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99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883BF5-2CAE-055F-2700-BC3C6789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17E8A8-D12A-4EAC-30EB-FF9AC128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D919B7-0D53-98BD-C935-D15FCA6C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FB3B62-E3F2-DBCB-8311-DEF1CE0C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D171EF-5F9C-F19B-4AB4-F69E5388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26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C217DEA-ECD7-9EB0-F10C-906964424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A92FE82-6AB1-A342-BC67-686598AD5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D4A254-49B6-5668-089C-CFC86AD6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8B1057-CA0F-6542-00CF-B5CAE5AE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4AAC5B-33ED-EAD4-BC16-F14C2745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8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FD3B3B-C406-F62D-1F2B-EAAE4471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7ADD34-F53B-C936-30C1-9572642F8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7108AD-4D46-A544-8F67-E0D7D584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9DAED6-C853-457A-9728-AEB157C2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0F124B-D467-7248-7A57-E590B654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82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080FCA-2397-8333-1B30-49ED3A31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C92408-167C-0F14-3B4F-02EC8DB8B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32EB0D1-6D6E-9103-48E0-0F7A5F4D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96A35F-7B92-CA56-26E9-9EFA65E0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53830F-8559-0D8D-89B5-DFAC8A53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907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E27F1-9345-BFF3-5CF1-AD70F93B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EED752-1D9F-68E1-5C4E-A6C90CB93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FBDD351-CC77-D7DD-7F1D-775D520B3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FCAAAFA-FD5F-E84A-4C4C-0B483151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7A44C4-69B9-9AED-E1DE-CCEDEC2E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E568D7-D7F2-5F51-E3CC-E248250C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45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B70D0-1C60-28BF-7E19-47D205D0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A859BC-4453-01FF-CCED-D5BA5EA8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C2AC599-4CB2-60B2-A8DC-338A5D4F8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B9B4CB7-2F8A-6056-FF71-D91DD2A5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4B76AC-DE37-8BCF-9095-8A6D0E8A3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2DAA273-1C4E-80CB-DAC3-A428FCBC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DD77EB9-FC5A-8029-B2BC-91EE84C0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E7B0142-03AA-E90D-791F-E0BAB633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1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6F05C-F7DA-C4A8-89BB-41299D45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15E91F0-9B2E-BA9F-795B-2CA1DF31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47F4953-B1F7-F464-7599-32A360CC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57DC4DE-BCB2-6B2B-2D82-936F08FD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48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3CAE62-6603-0BE5-2597-A06866ED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EFADACD-64F8-F36B-58D2-611EE146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0ABBED-20EB-93DB-54B5-BE0F6F1F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14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79D163-0398-549D-3F01-9273BA5D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6EA34D-C3DF-8913-F09F-342786AD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5B38900-4F15-5E0A-1F0A-377A46349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7D844A3-656D-A736-CD3B-5074A3D5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88A4FE-14D5-4601-5D1F-2B61B5E0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EE6229-6E8B-CA1A-2AEE-A74E55E0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0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CF33A9-EC9D-1207-A4DC-86643C44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9AB8A06-349D-3456-96D4-B9C773DD1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8204AF5-D655-08D4-F312-D49CAC7B6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E5434C-72ED-4737-781F-0CDDAC79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380DF22-F7E8-5C1C-B2C6-BB5171B8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CADA90-6C01-CC3D-693F-AB2D1987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66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068B17A-2822-F4D0-3B7F-8105E799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7A24F6-C7E3-2220-B6D5-28C7725A1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FD9C65-4292-3A6D-E90E-7A3ACE4FD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F43E-0BCB-47CE-9B5E-D8D30551E643}" type="datetimeFigureOut">
              <a:rPr lang="pl-PL" smtClean="0"/>
              <a:t>2024-06-24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0FB330-8EF8-445A-943E-0F92C44E5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F9C848-FDBC-572F-993C-82AA84BB0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0CF7C-BA45-4E4A-8947-FEEFA513AD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9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DBF34F-232B-74C9-286E-69FBF2E3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328" y="1574494"/>
            <a:ext cx="8040329" cy="2768906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92CD"/>
                </a:solidFill>
              </a:rPr>
              <a:t>Sprawozdanie z wykonania budżetu Gminy Suchy Las za 2023 rok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696D1DB-62A6-4563-DC9A-1F6AEE3FC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6"/>
          <a:stretch/>
        </p:blipFill>
        <p:spPr>
          <a:xfrm>
            <a:off x="0" y="0"/>
            <a:ext cx="2310581" cy="68580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459DF0-C91E-B2CC-9170-FDA233CCB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2" y="0"/>
            <a:ext cx="3643784" cy="99712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4F9F755-5F37-1E4D-60DA-FE9C9A13D8FC}"/>
              </a:ext>
            </a:extLst>
          </p:cNvPr>
          <p:cNvSpPr txBox="1"/>
          <p:nvPr/>
        </p:nvSpPr>
        <p:spPr>
          <a:xfrm>
            <a:off x="5869858" y="6056670"/>
            <a:ext cx="280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4D4D4D"/>
                </a:solidFill>
              </a:rPr>
              <a:t>Suchy Las, 26 czerwca 2024 </a:t>
            </a:r>
          </a:p>
        </p:txBody>
      </p:sp>
    </p:spTree>
    <p:extLst>
      <p:ext uri="{BB962C8B-B14F-4D97-AF65-F5344CB8AC3E}">
        <p14:creationId xmlns:p14="http://schemas.microsoft.com/office/powerpoint/2010/main" val="182243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4188" y="378312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1 424 945,83 zł </a:t>
            </a:r>
            <a:endParaRPr lang="pl-PL" sz="2400" dirty="0">
              <a:ea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Przebudowa dróg rowerowych ul. Stefańskiego i Szkółkarska</a:t>
            </a:r>
            <a:endParaRPr lang="pl-PL" sz="2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7C80176-2784-F883-CB40-E7C5222C4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9" y="1834037"/>
            <a:ext cx="8067900" cy="40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2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4188" y="422701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1 371 081,39 zł 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Budowa ul. Kwiatowej w Golęczewie</a:t>
            </a:r>
          </a:p>
          <a:p>
            <a:pPr marL="0" indent="0" algn="ctr">
              <a:buNone/>
            </a:pPr>
            <a:endParaRPr lang="pl-PL" sz="2800" dirty="0">
              <a:effectLst/>
              <a:ea typeface="Arial" panose="020B0604020202020204" pitchFamily="34" charset="0"/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055D872-2233-01DC-2C87-503AD0CF9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5041" y="1717382"/>
            <a:ext cx="3898199" cy="44027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E09F122-8AAB-EAF9-B35F-831253A70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58" y="1965324"/>
            <a:ext cx="4596947" cy="38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1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0046" y="49261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1800" dirty="0">
                <a:effectLst/>
                <a:ea typeface="Arial" panose="020B0604020202020204" pitchFamily="34" charset="0"/>
              </a:rPr>
              <a:t>545 936,00 zł – Integracja węzłów na północnej obwodnicy towarowej m. Poznania z miejskim transportem zbiorowym – dokumentacja (dotacja UMWW)</a:t>
            </a:r>
          </a:p>
          <a:p>
            <a:pPr marL="0" indent="0" algn="ctr">
              <a:buNone/>
            </a:pPr>
            <a:r>
              <a:rPr lang="pl-PL" sz="1800" dirty="0">
                <a:effectLst/>
                <a:ea typeface="Arial" panose="020B0604020202020204" pitchFamily="34" charset="0"/>
              </a:rPr>
              <a:t>300 000,00 zł - Integracja węzłów na północnej obwodnicy towarowej m. Poznania z miejskim transportem zbiorowym – dokumentacja (porozumienie komunalne, dotacja z Powiatu Poznańskiego) </a:t>
            </a:r>
          </a:p>
          <a:p>
            <a:pPr marL="0" indent="0" algn="ctr">
              <a:buNone/>
            </a:pPr>
            <a:r>
              <a:rPr lang="pl-PL" sz="1800" dirty="0">
                <a:effectLst/>
                <a:ea typeface="Arial" panose="020B0604020202020204" pitchFamily="34" charset="0"/>
              </a:rPr>
              <a:t>88 256,35 zł – dofinansowanie zad. „Integracja węzłów na północnej obwodnicy towarowej m. Poznania z miejskim transportem zbiorowym – dokumentacja</a:t>
            </a:r>
            <a:r>
              <a:rPr lang="pl-PL" sz="2400" dirty="0">
                <a:effectLst/>
                <a:ea typeface="Arial" panose="020B0604020202020204" pitchFamily="34" charset="0"/>
              </a:rPr>
              <a:t>”</a:t>
            </a:r>
            <a:endParaRPr lang="pl-PL" sz="1600" dirty="0">
              <a:ea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2400" dirty="0">
              <a:effectLst/>
              <a:ea typeface="Arial" panose="020B0604020202020204" pitchFamily="34" charset="0"/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B2DE66D-49A6-AEB8-C354-E179AA2EA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7" y="2948389"/>
            <a:ext cx="4837229" cy="31086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36ECBB-DBE5-9001-1110-E87174E22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39" y="2948390"/>
            <a:ext cx="5600700" cy="31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9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9696" y="49261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267 734,11 zł 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 Poprawa bezpieczeństwa niechronionych użytkowników ruchu drogowego poprzez wybudowanie wyniesionego skrzyżowania z przejściami dla pieszych na </a:t>
            </a:r>
            <a:br>
              <a:rPr lang="pl-PL" sz="2400" dirty="0">
                <a:ea typeface="Arial" panose="020B0604020202020204" pitchFamily="34" charset="0"/>
              </a:rPr>
            </a:br>
            <a:r>
              <a:rPr lang="pl-PL" sz="2400" dirty="0">
                <a:effectLst/>
                <a:ea typeface="Arial" panose="020B0604020202020204" pitchFamily="34" charset="0"/>
              </a:rPr>
              <a:t>ul. Sobockiej i ul. Złotej w Złotkowie </a:t>
            </a:r>
          </a:p>
          <a:p>
            <a:pPr marL="0" indent="0" algn="ctr">
              <a:buNone/>
            </a:pPr>
            <a:endParaRPr lang="pl-PL" sz="2800" dirty="0">
              <a:effectLst/>
              <a:ea typeface="Arial" panose="020B0604020202020204" pitchFamily="34" charset="0"/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3E225FD-E73C-71A1-7F90-CE86CB07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07" y="2609943"/>
            <a:ext cx="4172163" cy="340231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E48723-9858-66A6-36A8-D1D432CB9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27" y="2609943"/>
            <a:ext cx="4930267" cy="338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0046" y="356219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247 077,55 zł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Rewitalizacja dworca w Złotnikach</a:t>
            </a:r>
          </a:p>
          <a:p>
            <a:pPr marL="0" indent="0" algn="ctr">
              <a:buNone/>
            </a:pPr>
            <a:endParaRPr lang="pl-PL" dirty="0">
              <a:ea typeface="Arial" panose="020B0604020202020204" pitchFamily="34" charset="0"/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6A10D9B-C23A-A9DB-ECF6-A2CA7890A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42" y="1749669"/>
            <a:ext cx="8930715" cy="42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0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0046" y="356219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141 982,61 zł 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Poprawa bezpieczeństwa niechronionych użytkowników ruchu </a:t>
            </a:r>
            <a:br>
              <a:rPr lang="pl-PL" sz="2400" dirty="0">
                <a:ea typeface="Arial" panose="020B0604020202020204" pitchFamily="34" charset="0"/>
              </a:rPr>
            </a:br>
            <a:r>
              <a:rPr lang="pl-PL" sz="2400" dirty="0">
                <a:effectLst/>
                <a:ea typeface="Arial" panose="020B0604020202020204" pitchFamily="34" charset="0"/>
              </a:rPr>
              <a:t>na drodze gminnej nr 319341P w Suchym Lesie</a:t>
            </a:r>
          </a:p>
          <a:p>
            <a:pPr marL="0" indent="0" algn="ctr">
              <a:buNone/>
            </a:pPr>
            <a:endParaRPr lang="pl-PL" dirty="0">
              <a:solidFill>
                <a:srgbClr val="0092CD"/>
              </a:solidFill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C7A5CF7-9AC0-4FC2-0041-EA9430815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17" y="2149959"/>
            <a:ext cx="7637557" cy="37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4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4188" y="58055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</a:p>
          <a:p>
            <a:pPr marL="0" indent="0" algn="ctr">
              <a:buNone/>
            </a:pPr>
            <a:r>
              <a:rPr lang="pl-PL" sz="2400" dirty="0">
                <a:ea typeface="Arial" panose="020B0604020202020204" pitchFamily="34" charset="0"/>
              </a:rPr>
              <a:t>10 665,94 </a:t>
            </a:r>
            <a:r>
              <a:rPr lang="pl-PL" sz="2400" dirty="0">
                <a:effectLst/>
                <a:ea typeface="Arial" panose="020B0604020202020204" pitchFamily="34" charset="0"/>
              </a:rPr>
              <a:t>zł 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Dotacja dot. „Suchy Las - psi wybieg ul. Sucholeska/Perłowa </a:t>
            </a:r>
            <a:br>
              <a:rPr lang="pl-PL" sz="2400" dirty="0">
                <a:effectLst/>
                <a:ea typeface="Arial" panose="020B0604020202020204" pitchFamily="34" charset="0"/>
              </a:rPr>
            </a:br>
            <a:r>
              <a:rPr lang="pl-PL" sz="2400" dirty="0">
                <a:ea typeface="Arial" panose="020B0604020202020204" pitchFamily="34" charset="0"/>
              </a:rPr>
              <a:t>– doposażenie </a:t>
            </a:r>
            <a:r>
              <a:rPr lang="pl-PL" sz="2400" dirty="0">
                <a:effectLst/>
                <a:ea typeface="Arial" panose="020B0604020202020204" pitchFamily="34" charset="0"/>
              </a:rPr>
              <a:t>wybiegu dla psów w elementy zabawowe”</a:t>
            </a:r>
          </a:p>
          <a:p>
            <a:pPr marL="0" indent="0" algn="ctr">
              <a:buNone/>
            </a:pPr>
            <a:endParaRPr lang="pl-PL" sz="2800" dirty="0">
              <a:effectLst/>
              <a:ea typeface="Arial" panose="020B0604020202020204" pitchFamily="34" charset="0"/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4BFDA1-7C0D-7239-E6C9-946C03934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69" y="2441187"/>
            <a:ext cx="4165194" cy="33182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259B0B2-9621-253B-819E-583895F06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58" y="2441187"/>
            <a:ext cx="4553281" cy="33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2773" y="356219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WYKONANIE WYDATKÓW BUDŻETOWYCH </a:t>
            </a:r>
          </a:p>
          <a:p>
            <a:pPr marL="0" indent="0" algn="ctr">
              <a:buNone/>
            </a:pPr>
            <a:r>
              <a:rPr lang="pl-PL" sz="2800" dirty="0"/>
              <a:t>wg działów (bez wydatków niewygasających)</a:t>
            </a:r>
          </a:p>
          <a:p>
            <a:pPr marL="0" indent="0" algn="ctr">
              <a:buNone/>
            </a:pPr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96DEA5E-E878-F273-D0D4-B7C36D8520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715318"/>
              </p:ext>
            </p:extLst>
          </p:nvPr>
        </p:nvGraphicFramePr>
        <p:xfrm>
          <a:off x="666750" y="1327638"/>
          <a:ext cx="10858500" cy="470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399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1370" y="392189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WYKONANIE </a:t>
            </a:r>
            <a:r>
              <a:rPr lang="pl-PL" b="1" dirty="0">
                <a:solidFill>
                  <a:srgbClr val="0092CD"/>
                </a:solidFill>
              </a:rPr>
              <a:t>DOCHODÓW I WYDATKÓW </a:t>
            </a:r>
          </a:p>
          <a:p>
            <a:pPr marL="0" indent="0" algn="ctr">
              <a:buNone/>
            </a:pPr>
            <a:r>
              <a:rPr lang="pl-PL" dirty="0"/>
              <a:t>gospodarka odpadami</a:t>
            </a:r>
          </a:p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graphicFrame>
        <p:nvGraphicFramePr>
          <p:cNvPr id="4" name="Symbol zastępczy zawartości 6">
            <a:extLst>
              <a:ext uri="{FF2B5EF4-FFF2-40B4-BE49-F238E27FC236}">
                <a16:creationId xmlns:a16="http://schemas.microsoft.com/office/drawing/2014/main" id="{35458664-86EC-4B8B-3017-63A98D959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621791"/>
              </p:ext>
            </p:extLst>
          </p:nvPr>
        </p:nvGraphicFramePr>
        <p:xfrm>
          <a:off x="1403648" y="1469520"/>
          <a:ext cx="9384703" cy="4442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1673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19091" y="492125"/>
            <a:ext cx="10684531" cy="5267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92CD"/>
                </a:solidFill>
              </a:rPr>
              <a:t>ODPADY KOMUNALNE </a:t>
            </a:r>
          </a:p>
          <a:p>
            <a:pPr marL="0" indent="0" algn="ctr">
              <a:buNone/>
            </a:pPr>
            <a:r>
              <a:rPr lang="pl-PL" dirty="0"/>
              <a:t>informacje</a:t>
            </a:r>
            <a:r>
              <a:rPr lang="pl-PL" sz="2400" dirty="0"/>
              <a:t> </a:t>
            </a:r>
            <a:r>
              <a:rPr lang="pl-PL" dirty="0"/>
              <a:t>ogólne</a:t>
            </a:r>
          </a:p>
          <a:p>
            <a:pPr marL="0" indent="0" algn="ctr">
              <a:buNone/>
            </a:pPr>
            <a:endParaRPr lang="pl-PL" sz="2400" dirty="0"/>
          </a:p>
          <a:p>
            <a:pPr marL="0" indent="0" algn="just">
              <a:buNone/>
            </a:pPr>
            <a:r>
              <a:rPr lang="pl-PL" sz="2000" dirty="0"/>
              <a:t>Rada Gminy podjęła Uchwałę nr LVIX/756/23 z dnia 30 listopada 2023 roku w sprawie pokrycia części kosztów gospodarowania odpadami komunalnymi z dochodów własnych, niepochodzących z pobranej opłaty za zagospodarowanie odpadami komunalnymi.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92CD"/>
                </a:solidFill>
              </a:rPr>
              <a:t>Wydatki zostały poniesione 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odbiór, transport, zbieranie i unieszkodliwienie odpadów komunalnych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utrzymanie punktów selektywnego zbierania odpadów komunalnych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koszty obsługi administracyjnej systemu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koszty edukacji ekologicznej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wyposażenie nieruchomości w pojemniki i worki do zbierania odpadów komunalnych</a:t>
            </a:r>
          </a:p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0676" y="49261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92CD"/>
                </a:solidFill>
              </a:rPr>
              <a:t>DANE OGÓLNE</a:t>
            </a:r>
          </a:p>
          <a:p>
            <a:endParaRPr lang="pl-PL" dirty="0">
              <a:solidFill>
                <a:srgbClr val="4D4D4D"/>
              </a:solidFill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Syntetyczne zestawienie wartości dochodów, wydatków oraz wyniku finansowego 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wg planu na dzień 1 stycznia 2023 roku, planu na dzień 31 grudnia 2023 roku oraz wykonania za 2023 rok 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ujęto w ramach poniższej tabeli.</a:t>
            </a: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6687F4-BCF7-D200-0404-5777B7E50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35" y="2814124"/>
            <a:ext cx="939475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0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2369" y="492125"/>
            <a:ext cx="10911253" cy="5267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7CEC63C-2BF8-06EF-5A91-A5110A7A2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22152"/>
              </p:ext>
            </p:extLst>
          </p:nvPr>
        </p:nvGraphicFramePr>
        <p:xfrm>
          <a:off x="2057342" y="336407"/>
          <a:ext cx="8077315" cy="5621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6974">
                  <a:extLst>
                    <a:ext uri="{9D8B030D-6E8A-4147-A177-3AD203B41FA5}">
                      <a16:colId xmlns:a16="http://schemas.microsoft.com/office/drawing/2014/main" val="1565213250"/>
                    </a:ext>
                  </a:extLst>
                </a:gridCol>
                <a:gridCol w="1923798">
                  <a:extLst>
                    <a:ext uri="{9D8B030D-6E8A-4147-A177-3AD203B41FA5}">
                      <a16:colId xmlns:a16="http://schemas.microsoft.com/office/drawing/2014/main" val="4119153883"/>
                    </a:ext>
                  </a:extLst>
                </a:gridCol>
                <a:gridCol w="1291316">
                  <a:extLst>
                    <a:ext uri="{9D8B030D-6E8A-4147-A177-3AD203B41FA5}">
                      <a16:colId xmlns:a16="http://schemas.microsoft.com/office/drawing/2014/main" val="2929608360"/>
                    </a:ext>
                  </a:extLst>
                </a:gridCol>
                <a:gridCol w="1212256">
                  <a:extLst>
                    <a:ext uri="{9D8B030D-6E8A-4147-A177-3AD203B41FA5}">
                      <a16:colId xmlns:a16="http://schemas.microsoft.com/office/drawing/2014/main" val="833263521"/>
                    </a:ext>
                  </a:extLst>
                </a:gridCol>
                <a:gridCol w="1712971">
                  <a:extLst>
                    <a:ext uri="{9D8B030D-6E8A-4147-A177-3AD203B41FA5}">
                      <a16:colId xmlns:a16="http://schemas.microsoft.com/office/drawing/2014/main" val="2399680337"/>
                    </a:ext>
                  </a:extLst>
                </a:gridCol>
              </a:tblGrid>
              <a:tr h="751836"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BILANS JEDNOSTKI BUDŻETOWEJ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SAMORZĄDOWEGO ZAKŁADU BUDŻETOWEGO</a:t>
                      </a:r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8985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Suma aktywów 2022</a:t>
                      </a:r>
                      <a:endParaRPr lang="pl-PL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aktywów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0370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524 365 323,94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550 317 803,11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25 952 479,17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104,95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4,95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373437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pasywów 2022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pasywów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37914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524 365 323,94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550 317 803,11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25 952 479,17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104,95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4,95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5994408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929448"/>
                  </a:ext>
                </a:extLst>
              </a:tr>
              <a:tr h="33461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BILANS Z WYKONANIA BUDŻETU JEDNOSTKI SAMORZĄDU TERYTORIALNEGO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734478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aktywów 2022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aktywów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9680"/>
                  </a:ext>
                </a:extLst>
              </a:tr>
              <a:tr h="28931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55 556 969,64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33 927 981,02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-21 628 988,62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61,07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-38,93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8663954"/>
                  </a:ext>
                </a:extLst>
              </a:tr>
              <a:tr h="24599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pasywów 2022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Suma pasywów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84757"/>
                  </a:ext>
                </a:extLst>
              </a:tr>
              <a:tr h="43373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55 556 969,64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33 927 981,02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-21 628 988,62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61,07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-38,93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120705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612905"/>
                  </a:ext>
                </a:extLst>
              </a:tr>
              <a:tr h="3875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+mn-lt"/>
                        </a:rPr>
                        <a:t>ZESTAWIENIE ZMIAN W FUNDUSZU JEDNOSTKI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605345"/>
                  </a:ext>
                </a:extLst>
              </a:tr>
              <a:tr h="2115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Fundusz 2022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Fundusz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593892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510 101 293,48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532 886 711,32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22 785 417,84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104,47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4,47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5808052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5472389"/>
                  </a:ext>
                </a:extLst>
              </a:tr>
              <a:tr h="42357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+mn-lt"/>
                        </a:rPr>
                        <a:t>RACHUNEK ZYSKÓW I STRAT JEDNOSTKI WARIANT PORÓWNAWCZY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847683"/>
                  </a:ext>
                </a:extLst>
              </a:tr>
              <a:tr h="25014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Zysk (strata) netto  2022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Zysk (strata) netto  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2022/2023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procentowa różnica</a:t>
                      </a:r>
                    </a:p>
                  </a:txBody>
                  <a:tcPr marL="9525" marR="9525" marT="9525" marB="0" anchor="ctr">
                    <a:solidFill>
                      <a:srgbClr val="009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523546"/>
                  </a:ext>
                </a:extLst>
              </a:tr>
              <a:tr h="22701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47 649 865,44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51 763 266,80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4 113 401,36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108,63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  <a:latin typeface="+mn-lt"/>
                        </a:rPr>
                        <a:t>8,63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3201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3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4188" y="43658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dirty="0">
                <a:solidFill>
                  <a:srgbClr val="0092CD"/>
                </a:solidFill>
              </a:rPr>
              <a:t>DZIĘKUJĘ ZA UWAGĘ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l-PL" dirty="0">
                <a:solidFill>
                  <a:srgbClr val="4D4D4D"/>
                </a:solidFill>
              </a:rPr>
              <a:t>Skarbnik Gminy Suchy Las</a:t>
            </a:r>
            <a:br>
              <a:rPr lang="pl-PL" dirty="0">
                <a:solidFill>
                  <a:srgbClr val="4D4D4D"/>
                </a:solidFill>
              </a:rPr>
            </a:br>
            <a:r>
              <a:rPr lang="pl-PL" dirty="0">
                <a:solidFill>
                  <a:srgbClr val="4D4D4D"/>
                </a:solidFill>
              </a:rPr>
              <a:t>Monika Wojtaszewska</a:t>
            </a:r>
          </a:p>
          <a:p>
            <a:pPr algn="ctr"/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9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8408" y="492125"/>
            <a:ext cx="10955214" cy="5267325"/>
          </a:xfrm>
        </p:spPr>
        <p:txBody>
          <a:bodyPr/>
          <a:lstStyle/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228E6EEE-01EE-0567-AB32-A09F1452DA9C}"/>
              </a:ext>
            </a:extLst>
          </p:cNvPr>
          <p:cNvSpPr txBox="1">
            <a:spLocks/>
          </p:cNvSpPr>
          <p:nvPr/>
        </p:nvSpPr>
        <p:spPr>
          <a:xfrm>
            <a:off x="1637304" y="1322395"/>
            <a:ext cx="9878035" cy="5267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0092CD"/>
                </a:solidFill>
              </a:rPr>
              <a:t>DOCHODY</a:t>
            </a:r>
            <a:r>
              <a:rPr lang="pl-PL" dirty="0"/>
              <a:t> stanowiły kwotę 192 181 315,51 zł w tym: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- dochody bieżące - 182 335 643,09 zł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- dochody majątkowe - 9 845 672,42 zł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r>
              <a:rPr lang="pl-PL" b="1" dirty="0">
                <a:solidFill>
                  <a:srgbClr val="0092CD"/>
                </a:solidFill>
              </a:rPr>
              <a:t>WYDATKI</a:t>
            </a:r>
            <a:r>
              <a:rPr lang="pl-PL" dirty="0">
                <a:solidFill>
                  <a:srgbClr val="0092CD"/>
                </a:solidFill>
              </a:rPr>
              <a:t> </a:t>
            </a:r>
            <a:r>
              <a:rPr lang="pl-PL" dirty="0"/>
              <a:t>stanowiły kwotę 210 933 200,38 zł w tym: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- wydatki bieżące - 162 476 045,73 zł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- wydatki majątkowe – 48 457 154,65 zł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535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28689" y="993479"/>
            <a:ext cx="11403623" cy="5267325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0092CD"/>
                </a:solidFill>
              </a:rPr>
              <a:t>Nadwyżka operacyjna</a:t>
            </a:r>
          </a:p>
          <a:p>
            <a:pPr marL="0" indent="0">
              <a:buNone/>
            </a:pPr>
            <a:endParaRPr lang="pl-PL" dirty="0">
              <a:solidFill>
                <a:srgbClr val="4D4D4D"/>
              </a:solidFill>
            </a:endParaRPr>
          </a:p>
          <a:p>
            <a:pPr lvl="1"/>
            <a:r>
              <a:rPr lang="pl-PL" dirty="0"/>
              <a:t>Nadwyżka operacyjna za rok 2018 = 28 1510 747 zł</a:t>
            </a:r>
          </a:p>
          <a:p>
            <a:pPr lvl="1"/>
            <a:r>
              <a:rPr lang="pl-PL" dirty="0"/>
              <a:t>Nadwyżka operacyjna za rok 2019 = 29 102 839 zł</a:t>
            </a:r>
          </a:p>
          <a:p>
            <a:pPr lvl="1"/>
            <a:r>
              <a:rPr lang="pl-PL" dirty="0"/>
              <a:t>Nadwyżka operacyjna za rok 2020 = 30 558 464,5 zł</a:t>
            </a:r>
          </a:p>
          <a:p>
            <a:pPr lvl="1"/>
            <a:r>
              <a:rPr lang="pl-PL" dirty="0"/>
              <a:t>Nadwyżka operacyjna za rok 2021 = 39 273 114,59 zł</a:t>
            </a:r>
          </a:p>
          <a:p>
            <a:pPr lvl="1"/>
            <a:r>
              <a:rPr lang="pl-PL" dirty="0"/>
              <a:t>Nadwyżka operacyjna za rok 2022 = 28 990 957,78 zł</a:t>
            </a:r>
          </a:p>
          <a:p>
            <a:pPr lvl="1"/>
            <a:r>
              <a:rPr lang="pl-PL" dirty="0"/>
              <a:t>Nadwyżka operacyjna za rok 2023 = 19 859 597,36 zł</a:t>
            </a:r>
          </a:p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8470" y="580550"/>
            <a:ext cx="11403623" cy="541841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92CD"/>
                </a:solidFill>
              </a:rPr>
              <a:t>WYKONANIE DOCHODÓW Z PODATKÓW LOKALNYCH</a:t>
            </a: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F73ECB39-CD17-090F-B7AA-069EDEDFFE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036719"/>
              </p:ext>
            </p:extLst>
          </p:nvPr>
        </p:nvGraphicFramePr>
        <p:xfrm>
          <a:off x="1192076" y="1430736"/>
          <a:ext cx="9807847" cy="425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846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18746" y="492125"/>
            <a:ext cx="10884876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PODATEK OD ŚRODKÓW TRANSPORTOWYCH </a:t>
            </a:r>
            <a:r>
              <a:rPr lang="pl-PL" sz="2800" dirty="0"/>
              <a:t>– wykonano 102,8 % planu</a:t>
            </a:r>
          </a:p>
          <a:p>
            <a:pPr marL="0" indent="0" algn="ctr">
              <a:buNone/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Stawki podatku od środków transportowych w 2023 roku, tak jak w latach poprzednich,</a:t>
            </a:r>
            <a:b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ustalono w kwotach minimalnych. W roku 2023 wartość deklarowanego podatku zwiększyła się </a:t>
            </a:r>
            <a:b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stosunku do roku poprzedniego o kwotę 425 023 zł.</a:t>
            </a:r>
          </a:p>
          <a:p>
            <a:pPr marL="0" indent="0" algn="ctr">
              <a:buNone/>
            </a:pPr>
            <a:endParaRPr lang="pl-PL" sz="2000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graphicFrame>
        <p:nvGraphicFramePr>
          <p:cNvPr id="4" name="Symbol zastępczy zawartości 6">
            <a:extLst>
              <a:ext uri="{FF2B5EF4-FFF2-40B4-BE49-F238E27FC236}">
                <a16:creationId xmlns:a16="http://schemas.microsoft.com/office/drawing/2014/main" id="{C96FBDE8-340D-2B79-791E-223FDB6FD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190396"/>
              </p:ext>
            </p:extLst>
          </p:nvPr>
        </p:nvGraphicFramePr>
        <p:xfrm>
          <a:off x="788378" y="2058566"/>
          <a:ext cx="10585938" cy="3899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149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5012" y="576010"/>
            <a:ext cx="10541976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92CD"/>
                </a:solidFill>
              </a:rPr>
              <a:t>DOCHODY - DOTACJE NA ZADANIA BIEŻĄCE</a:t>
            </a: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Największy poziom dotacji i dochodów celowych </a:t>
            </a:r>
            <a:b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Gmina uzyskała na realizację zadań w obszarze:</a:t>
            </a:r>
          </a:p>
          <a:p>
            <a:pPr marL="342900" lvl="0" indent="-342900" algn="ctr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pl-PL" dirty="0">
                <a:solidFill>
                  <a:srgbClr val="0092CD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Oświata i wychowanie </a:t>
            </a:r>
            <a:r>
              <a:rPr lang="pl-PL" dirty="0">
                <a:solidFill>
                  <a:srgbClr val="0D0D0D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– 3 724 622,70</a:t>
            </a:r>
            <a: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zł;</a:t>
            </a:r>
          </a:p>
          <a:p>
            <a:pPr marL="342900" lvl="0" indent="-342900" algn="ctr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pl-PL" sz="2800" dirty="0">
                <a:solidFill>
                  <a:srgbClr val="0092C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Rodzina</a:t>
            </a:r>
            <a: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– 3 520 504,36 zł;</a:t>
            </a:r>
          </a:p>
          <a:p>
            <a:pPr marL="342900" lvl="0" indent="-342900" algn="ctr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pl-PL" sz="2800" dirty="0">
                <a:solidFill>
                  <a:srgbClr val="0092C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Pomoc społeczna </a:t>
            </a:r>
            <a:r>
              <a:rPr lang="pl-PL" sz="2800" dirty="0">
                <a:solidFill>
                  <a:srgbClr val="0D0D0D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– 283 459,02 zł;</a:t>
            </a:r>
          </a:p>
          <a:p>
            <a:pPr marL="0" indent="0">
              <a:buNone/>
            </a:pPr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6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4188" y="492610"/>
            <a:ext cx="11403623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r>
              <a:rPr lang="pl-PL" sz="2800" dirty="0">
                <a:solidFill>
                  <a:srgbClr val="0092CD"/>
                </a:solidFill>
              </a:rPr>
              <a:t> </a:t>
            </a:r>
            <a:r>
              <a:rPr lang="pl-PL" sz="2800" dirty="0">
                <a:solidFill>
                  <a:srgbClr val="4D4D4D"/>
                </a:solidFill>
              </a:rPr>
              <a:t>– kwota 9 264 120,69 zł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3 004 440,91 zł </a:t>
            </a:r>
            <a:endParaRPr lang="pl-PL" sz="2400" dirty="0">
              <a:ea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Rewitalizacja Starego Baru w Chludowie</a:t>
            </a:r>
          </a:p>
          <a:p>
            <a:pPr marL="0" indent="0" algn="ctr">
              <a:buNone/>
            </a:pPr>
            <a:endParaRPr lang="pl-PL" dirty="0">
              <a:solidFill>
                <a:srgbClr val="4D4D4D"/>
              </a:solidFill>
            </a:endParaRPr>
          </a:p>
          <a:p>
            <a:endParaRPr lang="pl-PL" sz="2800" dirty="0">
              <a:solidFill>
                <a:srgbClr val="0D0D0D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E01041-B318-3761-6AB6-9F6D7A2B7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33" y="1964401"/>
            <a:ext cx="8372739" cy="39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E82262C-8F1D-300B-C54A-0868FEC6DE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99796" y="492610"/>
            <a:ext cx="9592407" cy="5267325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0092CD"/>
                </a:solidFill>
              </a:rPr>
              <a:t>DOCHODY - DOTACJE I ŚRODKI NA INWESTYCJE</a:t>
            </a:r>
            <a:endParaRPr lang="pl-PL" b="1" dirty="0">
              <a:solidFill>
                <a:srgbClr val="0092CD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1 862 000,00 zł  </a:t>
            </a:r>
          </a:p>
          <a:p>
            <a:pPr marL="0" indent="0" algn="ctr">
              <a:buNone/>
            </a:pPr>
            <a:r>
              <a:rPr lang="pl-PL" sz="2400" dirty="0">
                <a:effectLst/>
                <a:ea typeface="Arial" panose="020B0604020202020204" pitchFamily="34" charset="0"/>
              </a:rPr>
              <a:t>Sucholeska Łąka</a:t>
            </a:r>
          </a:p>
          <a:p>
            <a:pPr marL="0" indent="0" algn="ctr">
              <a:buNone/>
            </a:pPr>
            <a:endParaRPr lang="pl-PL" sz="2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pl-PL" dirty="0">
              <a:solidFill>
                <a:srgbClr val="4D4D4D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BF7D7E-FA11-299D-3C6B-376B61A1B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5" b="-1"/>
          <a:stretch/>
        </p:blipFill>
        <p:spPr>
          <a:xfrm>
            <a:off x="-1" y="6156220"/>
            <a:ext cx="5068563" cy="2091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61C162-91FD-81AD-34D0-7DBF50E8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t="-396" b="-1"/>
          <a:stretch/>
        </p:blipFill>
        <p:spPr>
          <a:xfrm>
            <a:off x="7235157" y="6156220"/>
            <a:ext cx="4994787" cy="2091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D6DD40-F85B-DDF0-7880-77AE2F1F0E2B}"/>
              </a:ext>
            </a:extLst>
          </p:cNvPr>
          <p:cNvSpPr txBox="1"/>
          <p:nvPr/>
        </p:nvSpPr>
        <p:spPr>
          <a:xfrm>
            <a:off x="5180279" y="622038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GMINA SUCHY LAS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9ED048-8497-91CC-C604-CBEA88E7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02" y="6156220"/>
            <a:ext cx="2710913" cy="7418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461615-733F-188D-98D3-7B744463D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34" y="1988599"/>
            <a:ext cx="8434664" cy="40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79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886</Words>
  <Application>Microsoft Office PowerPoint</Application>
  <PresentationFormat>Panoramiczny</PresentationFormat>
  <Paragraphs>201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Motyw pakietu Office</vt:lpstr>
      <vt:lpstr>Sprawozdanie z wykonania budżetu Gminy Suchy Las za 2023 rok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Małgorzata Dawidowska</dc:creator>
  <cp:lastModifiedBy>Joanna Bogusz</cp:lastModifiedBy>
  <cp:revision>16</cp:revision>
  <dcterms:created xsi:type="dcterms:W3CDTF">2024-06-20T07:03:30Z</dcterms:created>
  <dcterms:modified xsi:type="dcterms:W3CDTF">2024-06-24T14:38:16Z</dcterms:modified>
</cp:coreProperties>
</file>