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13"/>
  </p:notesMasterIdLst>
  <p:sldIdLst>
    <p:sldId id="1206" r:id="rId5"/>
    <p:sldId id="1252" r:id="rId6"/>
    <p:sldId id="1246" r:id="rId7"/>
    <p:sldId id="1274" r:id="rId8"/>
    <p:sldId id="1248" r:id="rId9"/>
    <p:sldId id="1276" r:id="rId10"/>
    <p:sldId id="1279" r:id="rId11"/>
    <p:sldId id="1251" r:id="rId12"/>
  </p:sldIdLst>
  <p:sldSz cx="12192000" cy="6858000"/>
  <p:notesSz cx="6858000" cy="9144000"/>
  <p:embeddedFontLst>
    <p:embeddedFont>
      <p:font typeface="Barlow" panose="020F0502020204030204" pitchFamily="2" charset="-18"/>
      <p:regular r:id="rId14"/>
      <p:bold r:id="rId15"/>
      <p:italic r:id="rId16"/>
      <p:boldItalic r:id="rId17"/>
    </p:embeddedFont>
    <p:embeddedFont>
      <p:font typeface="Barlow Condensed SemiBold" panose="020F0502020204030204" pitchFamily="2" charset="-18"/>
      <p:bold r:id="rId18"/>
      <p:boldItalic r:id="rId19"/>
    </p:embeddedFont>
    <p:embeddedFont>
      <p:font typeface="Barlow Medium" panose="020F0502020204030204" pitchFamily="2" charset="-18"/>
      <p:regular r:id="rId20"/>
      <p:italic r:id="rId21"/>
    </p:embeddedFont>
    <p:embeddedFont>
      <p:font typeface="Barlow SemiBold" panose="020F0502020204030204" pitchFamily="2" charset="-18"/>
      <p:regular r:id="rId22"/>
      <p:bold r:id="rId23"/>
      <p:italic r:id="rId24"/>
      <p:boldItalic r:id="rId25"/>
    </p:embeddedFont>
    <p:embeddedFont>
      <p:font typeface="Styrene B" charset="-18"/>
      <p:regular r:id="rId26"/>
      <p:bold r:id="rId27"/>
      <p:italic r:id="rId28"/>
      <p:boldItalic r:id="rId29"/>
    </p:embeddedFont>
  </p:embeddedFontLst>
  <p:defaultTextStyle>
    <a:defPPr>
      <a:defRPr lang="en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4C4C"/>
    <a:srgbClr val="F35926"/>
    <a:srgbClr val="0259D4"/>
    <a:srgbClr val="FDFEFD"/>
    <a:srgbClr val="F9FAF6"/>
    <a:srgbClr val="F6F8F1"/>
    <a:srgbClr val="0D0D0D"/>
    <a:srgbClr val="006045"/>
    <a:srgbClr val="CB4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E70AEA-96A2-03D0-FAE7-7F019D027774}" v="6" dt="2026-05-27T11:37:46.9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/>
    <p:restoredTop sz="94404" autoAdjust="0"/>
  </p:normalViewPr>
  <p:slideViewPr>
    <p:cSldViewPr snapToGrid="0">
      <p:cViewPr varScale="1">
        <p:scale>
          <a:sx n="102" d="100"/>
          <a:sy n="102" d="100"/>
        </p:scale>
        <p:origin x="108" y="84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D8A697-5C4C-6B49-B1F6-0A1456A247D6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268B7-3D3D-8E4A-8D4E-888101010EE0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401686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Bez layoutu, powierzchnia docelowa może być.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1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571098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2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4245854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3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1658596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4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0269390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5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841560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1F3B8F-3039-CA88-30E9-380676C67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FB65A6-E9C0-F39B-4BB5-8E4DF9F1D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DE8147-0F1C-1599-8680-A9D97E2454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810C12-FCF8-30D4-1388-7F1872686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6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948650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3CE65-EF33-D986-C28D-E3E29C938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1EAAD6-3085-FC38-48A4-CDF30EDA4D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750D94-CB11-2BE7-8221-BE313354F0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DBABE6-C810-C6BE-3A89-AB0266D4EB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7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2733120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268B7-3D3D-8E4A-8D4E-888101010EE0}" type="slidenum">
              <a:rPr lang="en-PL" smtClean="0"/>
              <a:t>8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1118167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EC4BC-1097-156C-2A78-318C0DF25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55C2B1-AAEC-D19C-8999-F9D8A31D6C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8A3A7-0D45-CBD0-10A2-A951D4EEB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C44B5-E2E8-DED9-D7AC-AA0C14D1F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B3CE8-CA7D-5EE0-FC25-819D31013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2295106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1587D-2B55-71BF-FF6C-228BB1BED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FB294-F554-D39C-1B24-F4B3DD3B4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687FF-13CD-4A3E-FB77-6F41AF2A1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BC10-3A4F-DFA1-16EA-09C7FC9B4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B1E85-2E6F-E44E-58ED-7185C7C9A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1437585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48F3-DAAE-66E2-C567-2C7E6ED23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EB3F9-DB37-4DA7-A7EC-0E169BF49A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34763-FA9C-84E2-D138-7F0A0BD45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1D51C-8B88-E018-2D9D-18890F8A2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39E2C-FACF-CA3A-BBE4-6D4E721C4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41752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C59DE-F461-1CCC-9B37-9FC8CC6E3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E70ED-1622-64FB-DFAA-1A822957CB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CCD4C-CF54-3B2C-F283-CD909429F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AB2E9C-E769-20EB-1CA6-204D0141B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F57B91-4BDE-A8B6-CF1F-F12042876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92241A-5F58-4080-F79E-EC95907B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1967128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500AE-8AA8-4744-95DB-0940747EC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A755C-A3B7-B132-8674-0611BFCF6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7609B8-AAC7-2A72-07D0-87C40A39C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251881-C797-33E6-908D-91EF8BC85E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E2D634-FB38-685E-1D74-0D5EF08BA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7EF81F-B3B4-4530-15BC-C343B7491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F99392-74C5-9D8F-64E9-3AD3AC3B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6723C7-CA15-5164-ED9B-0769BDBD2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455173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F938B-B9E5-E6B3-AB9B-9389DB2F0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B040A7-4E09-D812-1D75-03441F86A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FF13E9-FAE2-7E92-CFFB-254DAC9D9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F653F7-B2D5-6FE6-9970-CE4AADBAC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73604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14A517-28A2-B648-2EE9-F0656899B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71EFFC-818E-2F91-4B28-A21651FF9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55F036-2F89-66C8-19C8-223C81643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501958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751CC-AE74-2E07-171B-79EB88168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FBF0C-E4F6-598B-749F-AB1AA5453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13A35-EB3F-E19C-F4FA-10DC461A9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4997F-7F10-70BE-A408-BBB1CF3DB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773D76-3497-15CF-EECB-931821DD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320E9-2782-C254-9CC0-4F7D39E62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23991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24B0F-58F6-195A-6961-9FA0B4A72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F8A4E2-49B3-763D-8B30-5F48E679CD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978316-E411-A61B-DE0B-DBD77A69D0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411821-24A4-B58E-8B29-78E6A8AB9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CCCCBE-ABCA-7FD3-FA53-0A751D72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AEA6B3-7812-DB39-0E2E-F7D5A670D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441816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EEAC7-BCE6-2382-4198-499555E4D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793AB-D206-AF87-7719-18C3147DC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DD28D-03AF-5D21-FBB3-6F8B96D64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2A132D-60F9-5C71-A98F-41948C342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15D8CC-267F-27FA-45CD-C9E403684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3140211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B7835B-A2C3-A17C-A752-BA4F561AC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527D0-7A8C-5F40-D75D-87F6E3F9B2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7CD21-E222-32D1-5023-93DECDEA2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9E9BA-6D5E-BA60-B8BD-520D0B0D3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F607E1-D5C4-17F2-1A6A-E43C486AA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201808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A09F4C-03B4-5742-3875-9FABC3159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CA203-7B68-169A-A24E-77892F55B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D5AF1-0070-DC1F-8DA8-32A8FA62FA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E497FE-A971-C242-8155-BA4477D85985}" type="datetimeFigureOut">
              <a:rPr lang="en-PL" smtClean="0"/>
              <a:t>08/10/2026</a:t>
            </a:fld>
            <a:endParaRPr lang="en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B7D0-3D2B-C4CE-B5A9-648F10484A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EE2B5B-0EF9-8BBC-C5B2-7241B59157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200058-64E1-E64D-BBEA-D91DA552B8DC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2875051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hyperlink" Target="https://ctp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6EF1A-726B-76EC-5C09-A61F21960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1920B80-12D4-2FC6-3743-C0522E14269A}"/>
              </a:ext>
            </a:extLst>
          </p:cNvPr>
          <p:cNvSpPr/>
          <p:nvPr/>
        </p:nvSpPr>
        <p:spPr>
          <a:xfrm>
            <a:off x="0" y="35128"/>
            <a:ext cx="12192000" cy="6858000"/>
          </a:xfrm>
          <a:prstGeom prst="rect">
            <a:avLst/>
          </a:prstGeom>
          <a:solidFill>
            <a:srgbClr val="F25A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EBEC5C-AC8D-A2BF-C5B0-633EF109A4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672"/>
            <a:ext cx="12289361" cy="8183307"/>
          </a:xfrm>
          <a:prstGeom prst="rect">
            <a:avLst/>
          </a:prstGeom>
        </p:spPr>
      </p:pic>
      <p:sp>
        <p:nvSpPr>
          <p:cNvPr id="78" name="object 78">
            <a:extLst>
              <a:ext uri="{FF2B5EF4-FFF2-40B4-BE49-F238E27FC236}">
                <a16:creationId xmlns:a16="http://schemas.microsoft.com/office/drawing/2014/main" id="{11249589-2CF1-CEE1-6D57-B3A0847454C8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19408492" y="10659643"/>
            <a:ext cx="252730" cy="215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950" b="0" i="0">
                <a:solidFill>
                  <a:srgbClr val="738B98"/>
                </a:solidFill>
                <a:latin typeface="StyreneB-Light"/>
                <a:cs typeface="StyreneB-Light"/>
              </a:defRPr>
            </a:lvl1pPr>
          </a:lstStyle>
          <a:p>
            <a:pPr marL="38100">
              <a:spcBef>
                <a:spcPts val="325"/>
              </a:spcBef>
            </a:pPr>
            <a:fld id="{81D60167-4931-47E6-BA6A-407CBD079E47}" type="slidenum">
              <a:rPr lang="en-US" spc="-25" smtClean="0"/>
              <a:pPr marL="38100">
                <a:spcBef>
                  <a:spcPts val="325"/>
                </a:spcBef>
              </a:pPr>
              <a:t>1</a:t>
            </a:fld>
            <a:endParaRPr spc="-15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C4609B-4B12-57F3-4592-C681E40DAEDD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101818" y="491987"/>
            <a:ext cx="2517276" cy="1361763"/>
          </a:xfrm>
          <a:prstGeom prst="rect">
            <a:avLst/>
          </a:prstGeom>
        </p:spPr>
      </p:pic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49148FF3-D290-FDBA-DA61-A4DCA3DF7900}"/>
              </a:ext>
            </a:extLst>
          </p:cNvPr>
          <p:cNvSpPr txBox="1">
            <a:spLocks/>
          </p:cNvSpPr>
          <p:nvPr/>
        </p:nvSpPr>
        <p:spPr>
          <a:xfrm>
            <a:off x="328334" y="7014869"/>
            <a:ext cx="7501216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5500" b="1" spc="-6" dirty="0">
                <a:solidFill>
                  <a:schemeClr val="bg1"/>
                </a:solidFill>
                <a:latin typeface="Styrene B" pitchFamily="2" charset="-18"/>
                <a:ea typeface="Inter 18pt 18pt Medium" panose="02000503000000020004" pitchFamily="2" charset="0"/>
                <a:cs typeface="Arial" panose="020B0604020202020204" pitchFamily="34" charset="0"/>
              </a:rPr>
              <a:t>CTPark Suchy Las</a:t>
            </a:r>
            <a:endParaRPr lang="en-US" sz="5500" b="1" dirty="0">
              <a:solidFill>
                <a:schemeClr val="bg1"/>
              </a:solidFill>
              <a:latin typeface="Styrene B" pitchFamily="2" charset="-18"/>
              <a:ea typeface="Inter 18pt 18pt Medium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1380CDA8-27CA-0591-7529-97A3E9716E4D}"/>
              </a:ext>
            </a:extLst>
          </p:cNvPr>
          <p:cNvSpPr txBox="1">
            <a:spLocks/>
          </p:cNvSpPr>
          <p:nvPr/>
        </p:nvSpPr>
        <p:spPr>
          <a:xfrm>
            <a:off x="9785504" y="7315987"/>
            <a:ext cx="3667179" cy="460502"/>
          </a:xfrm>
          <a:prstGeom prst="rect">
            <a:avLst/>
          </a:prstGeom>
        </p:spPr>
        <p:txBody>
          <a:bodyPr vert="horz" wrap="square" lIns="0" tIns="36000" rIns="0" bIns="36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lang="en-GB" sz="800" b="0" i="0" kern="1200" spc="50" baseline="0" smtClean="0">
                <a:solidFill>
                  <a:schemeClr val="accent5"/>
                </a:solidFill>
                <a:latin typeface="+mn-lt"/>
                <a:ea typeface="+mn-ea"/>
                <a:cs typeface="StyreneB-Medium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i="1" dirty="0">
                <a:solidFill>
                  <a:schemeClr val="bg1"/>
                </a:solidFill>
                <a:latin typeface="Barlow" pitchFamily="2" charset="77"/>
              </a:rPr>
              <a:t>MAJ</a:t>
            </a:r>
            <a:r>
              <a:rPr lang="en-US" sz="2800" b="1" i="1" dirty="0">
                <a:solidFill>
                  <a:schemeClr val="bg1"/>
                </a:solidFill>
                <a:latin typeface="Barlow" pitchFamily="2" charset="77"/>
              </a:rPr>
              <a:t> 202</a:t>
            </a:r>
            <a:r>
              <a:rPr lang="pl-PL" sz="2800" b="1" i="1" dirty="0">
                <a:solidFill>
                  <a:schemeClr val="bg1"/>
                </a:solidFill>
                <a:latin typeface="Barlow" pitchFamily="2" charset="77"/>
              </a:rPr>
              <a:t>6</a:t>
            </a:r>
            <a:endParaRPr lang="en-US" sz="2800" b="1" i="1" dirty="0">
              <a:solidFill>
                <a:schemeClr val="bg1"/>
              </a:solidFill>
              <a:latin typeface="Barlow" pitchFamily="2" charset="7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7560F6-8D85-4CF7-10BD-BC76A3D132AC}"/>
              </a:ext>
            </a:extLst>
          </p:cNvPr>
          <p:cNvSpPr/>
          <p:nvPr/>
        </p:nvSpPr>
        <p:spPr>
          <a:xfrm rot="10800000">
            <a:off x="-1" y="4997894"/>
            <a:ext cx="12289361" cy="3130061"/>
          </a:xfrm>
          <a:prstGeom prst="rect">
            <a:avLst/>
          </a:prstGeom>
          <a:gradFill flip="none" rotWithShape="1">
            <a:gsLst>
              <a:gs pos="20000">
                <a:schemeClr val="tx1">
                  <a:alpha val="17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2503B"/>
              </a:solidFill>
              <a:latin typeface="Barlow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1501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51"/>
    </mc:Choice>
    <mc:Fallback xmlns="">
      <p:transition spd="slow" advTm="1525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2E729064-2A25-C579-1E2A-C44258D3CF19}"/>
              </a:ext>
            </a:extLst>
          </p:cNvPr>
          <p:cNvSpPr txBox="1">
            <a:spLocks/>
          </p:cNvSpPr>
          <p:nvPr/>
        </p:nvSpPr>
        <p:spPr>
          <a:xfrm>
            <a:off x="10655987" y="263137"/>
            <a:ext cx="1204597" cy="1077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SemiBold" pitchFamily="2" charset="77"/>
                <a:cs typeface="StyreneB-Medium"/>
              </a:rPr>
              <a:t>02</a:t>
            </a:r>
            <a:endParaRPr lang="en-US" sz="700" b="1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4A981DBF-E8A1-ECDC-7962-92BE6EEC19B0}"/>
              </a:ext>
            </a:extLst>
          </p:cNvPr>
          <p:cNvSpPr txBox="1">
            <a:spLocks/>
          </p:cNvSpPr>
          <p:nvPr/>
        </p:nvSpPr>
        <p:spPr>
          <a:xfrm>
            <a:off x="1467065" y="875248"/>
            <a:ext cx="1828341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CTP – KIM JESTEŚMY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4BA50A90-840D-E255-94A8-9900247DEE97}"/>
              </a:ext>
            </a:extLst>
          </p:cNvPr>
          <p:cNvSpPr txBox="1">
            <a:spLocks/>
          </p:cNvSpPr>
          <p:nvPr/>
        </p:nvSpPr>
        <p:spPr>
          <a:xfrm>
            <a:off x="866207" y="1455644"/>
            <a:ext cx="3126529" cy="110799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pl-PL" sz="2400" spc="0" dirty="0">
                <a:solidFill>
                  <a:schemeClr val="tx1"/>
                </a:solidFill>
                <a:latin typeface="Styrene B"/>
              </a:rPr>
              <a:t>Wiarygodny partner w rozwoju </a:t>
            </a:r>
            <a:r>
              <a:rPr lang="pl-PL" sz="2400" b="1" spc="0" dirty="0">
                <a:solidFill>
                  <a:schemeClr val="tx1"/>
                </a:solidFill>
                <a:latin typeface="Styrene B"/>
              </a:rPr>
              <a:t>biznesu</a:t>
            </a:r>
            <a:r>
              <a:rPr lang="pl-PL" sz="2400" spc="0" dirty="0">
                <a:solidFill>
                  <a:schemeClr val="tx1"/>
                </a:solidFill>
                <a:latin typeface="Styrene B"/>
              </a:rPr>
              <a:t> i </a:t>
            </a:r>
            <a:r>
              <a:rPr lang="pl-PL" sz="2400" b="1" spc="0" dirty="0">
                <a:solidFill>
                  <a:schemeClr val="tx1"/>
                </a:solidFill>
                <a:latin typeface="Styrene B"/>
              </a:rPr>
              <a:t>regionu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2DB7C9F-3578-15CD-2C33-495EB49CEEC8}"/>
              </a:ext>
            </a:extLst>
          </p:cNvPr>
          <p:cNvCxnSpPr>
            <a:cxnSpLocks/>
          </p:cNvCxnSpPr>
          <p:nvPr/>
        </p:nvCxnSpPr>
        <p:spPr>
          <a:xfrm>
            <a:off x="3232715" y="998359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311DF12-70F1-CAF4-698D-B8BC2275C5DC}"/>
              </a:ext>
            </a:extLst>
          </p:cNvPr>
          <p:cNvCxnSpPr>
            <a:cxnSpLocks/>
          </p:cNvCxnSpPr>
          <p:nvPr/>
        </p:nvCxnSpPr>
        <p:spPr>
          <a:xfrm>
            <a:off x="853429" y="998359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3E7E2CF3-E335-2995-AB4C-06F70EBA308B}"/>
              </a:ext>
            </a:extLst>
          </p:cNvPr>
          <p:cNvSpPr txBox="1">
            <a:spLocks/>
          </p:cNvSpPr>
          <p:nvPr/>
        </p:nvSpPr>
        <p:spPr>
          <a:xfrm>
            <a:off x="872302" y="3084147"/>
            <a:ext cx="3068291" cy="307776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pl-PL" sz="2000" spc="0" dirty="0">
                <a:solidFill>
                  <a:schemeClr val="tx1"/>
                </a:solidFill>
                <a:latin typeface="Styrene B" pitchFamily="2" charset="-18"/>
              </a:rPr>
              <a:t>Łączymy kompleksową realizację inwestycji z długoterminowym zarządzaniem nieruchomością, biorąc pełną odpowiedzialność za jej realizację, utrzymanie i rozwój – jako </a:t>
            </a:r>
            <a:r>
              <a:rPr lang="pl-PL" sz="2000" b="1" spc="0" dirty="0">
                <a:solidFill>
                  <a:schemeClr val="tx1"/>
                </a:solidFill>
                <a:latin typeface="Styrene B" pitchFamily="2" charset="-18"/>
              </a:rPr>
              <a:t>inwestor, właściciel i zarządca.</a:t>
            </a:r>
            <a:endParaRPr lang="pl-PL" sz="2000" b="1" spc="0">
              <a:solidFill>
                <a:schemeClr val="tx1"/>
              </a:solidFill>
              <a:latin typeface="Styrene B" pitchFamily="2" charset="-1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31901A-689F-A898-C3FB-E5F63AF634A5}"/>
              </a:ext>
            </a:extLst>
          </p:cNvPr>
          <p:cNvSpPr/>
          <p:nvPr/>
        </p:nvSpPr>
        <p:spPr>
          <a:xfrm>
            <a:off x="4331368" y="485376"/>
            <a:ext cx="7684169" cy="5998881"/>
          </a:xfrm>
          <a:prstGeom prst="rect">
            <a:avLst/>
          </a:prstGeom>
          <a:solidFill>
            <a:srgbClr val="F9FA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>
              <a:latin typeface="Styrene B LC bold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4C03F86F-EA7D-A64A-58FA-DAE05D8690BF}"/>
              </a:ext>
            </a:extLst>
          </p:cNvPr>
          <p:cNvSpPr txBox="1"/>
          <p:nvPr/>
        </p:nvSpPr>
        <p:spPr>
          <a:xfrm>
            <a:off x="5180120" y="1126054"/>
            <a:ext cx="2822565" cy="863269"/>
          </a:xfrm>
          <a:prstGeom prst="rect">
            <a:avLst/>
          </a:prstGeom>
        </p:spPr>
        <p:txBody>
          <a:bodyPr vert="horz" wrap="square" lIns="0" tIns="31960" rIns="0" bIns="0" rtlCol="0">
            <a:spAutoFit/>
          </a:bodyPr>
          <a:lstStyle/>
          <a:p>
            <a:pPr marL="7702" marR="3081">
              <a:spcBef>
                <a:spcPts val="252"/>
              </a:spcBef>
            </a:pPr>
            <a:r>
              <a:rPr lang="pl-PL" b="1" dirty="0">
                <a:solidFill>
                  <a:schemeClr val="accent2"/>
                </a:solidFill>
                <a:latin typeface="Styrene B" pitchFamily="2" charset="-18"/>
              </a:rPr>
              <a:t>Największy notowany na giełdzie deweloper w Europie</a:t>
            </a:r>
          </a:p>
        </p:txBody>
      </p:sp>
      <p:sp>
        <p:nvSpPr>
          <p:cNvPr id="9" name="object 8">
            <a:extLst>
              <a:ext uri="{FF2B5EF4-FFF2-40B4-BE49-F238E27FC236}">
                <a16:creationId xmlns:a16="http://schemas.microsoft.com/office/drawing/2014/main" id="{97BE5FE4-01FB-28BB-1E08-927AAD2F2E36}"/>
              </a:ext>
            </a:extLst>
          </p:cNvPr>
          <p:cNvSpPr txBox="1"/>
          <p:nvPr/>
        </p:nvSpPr>
        <p:spPr>
          <a:xfrm>
            <a:off x="8880152" y="1126054"/>
            <a:ext cx="2822201" cy="586270"/>
          </a:xfrm>
          <a:prstGeom prst="rect">
            <a:avLst/>
          </a:prstGeom>
        </p:spPr>
        <p:txBody>
          <a:bodyPr vert="horz" wrap="square" lIns="0" tIns="31960" rIns="0" bIns="0" rtlCol="0">
            <a:spAutoFit/>
          </a:bodyPr>
          <a:lstStyle/>
          <a:p>
            <a:pPr lvl="0">
              <a:defRPr/>
            </a:pPr>
            <a:r>
              <a:rPr lang="pl-PL" b="1" dirty="0">
                <a:solidFill>
                  <a:schemeClr val="accent2"/>
                </a:solidFill>
                <a:latin typeface="Styrene B" pitchFamily="2" charset="-18"/>
              </a:rPr>
              <a:t>Pewność realizacji inwestycji</a:t>
            </a:r>
          </a:p>
        </p:txBody>
      </p:sp>
      <p:sp>
        <p:nvSpPr>
          <p:cNvPr id="10" name="object 8">
            <a:extLst>
              <a:ext uri="{FF2B5EF4-FFF2-40B4-BE49-F238E27FC236}">
                <a16:creationId xmlns:a16="http://schemas.microsoft.com/office/drawing/2014/main" id="{68E95AE5-E25F-F128-43F9-31B7097D9637}"/>
              </a:ext>
            </a:extLst>
          </p:cNvPr>
          <p:cNvSpPr txBox="1"/>
          <p:nvPr/>
        </p:nvSpPr>
        <p:spPr>
          <a:xfrm>
            <a:off x="5180667" y="2563640"/>
            <a:ext cx="2822201" cy="863269"/>
          </a:xfrm>
          <a:prstGeom prst="rect">
            <a:avLst/>
          </a:prstGeom>
        </p:spPr>
        <p:txBody>
          <a:bodyPr vert="horz" wrap="square" lIns="0" tIns="31960" rIns="0" bIns="0" rtlCol="0">
            <a:spAutoFit/>
          </a:bodyPr>
          <a:lstStyle/>
          <a:p>
            <a:pPr lvl="0">
              <a:defRPr/>
            </a:pPr>
            <a:r>
              <a:rPr lang="pl-PL" b="1" dirty="0">
                <a:solidFill>
                  <a:schemeClr val="accent2"/>
                </a:solidFill>
                <a:latin typeface="Styrene B" pitchFamily="2" charset="-18"/>
              </a:rPr>
              <a:t>Unikalny, stabilny model biznesowy typu build‑to‑hold</a:t>
            </a:r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68A2E50A-A616-8905-2DB6-F59EC5B76FD2}"/>
              </a:ext>
            </a:extLst>
          </p:cNvPr>
          <p:cNvSpPr txBox="1"/>
          <p:nvPr/>
        </p:nvSpPr>
        <p:spPr>
          <a:xfrm>
            <a:off x="5180302" y="4646721"/>
            <a:ext cx="2822566" cy="863269"/>
          </a:xfrm>
          <a:prstGeom prst="rect">
            <a:avLst/>
          </a:prstGeom>
        </p:spPr>
        <p:txBody>
          <a:bodyPr vert="horz" wrap="square" lIns="0" tIns="31960" rIns="0" bIns="0" rtlCol="0">
            <a:spAutoFit/>
          </a:bodyPr>
          <a:lstStyle/>
          <a:p>
            <a:pPr marL="7702" marR="3081">
              <a:spcBef>
                <a:spcPts val="252"/>
              </a:spcBef>
            </a:pPr>
            <a:r>
              <a:rPr lang="pl-PL" b="1" dirty="0">
                <a:solidFill>
                  <a:schemeClr val="accent2"/>
                </a:solidFill>
                <a:latin typeface="Styrene B" pitchFamily="2" charset="-18"/>
              </a:rPr>
              <a:t>Zrównoważony rozwój mamy wpisany w </a:t>
            </a:r>
            <a:r>
              <a:rPr lang="pl-PL" b="1" dirty="0">
                <a:solidFill>
                  <a:schemeClr val="accent2"/>
                </a:solidFill>
                <a:latin typeface="Styrene B" pitchFamily="2" charset="-18"/>
                <a:cs typeface="Styrene B"/>
              </a:rPr>
              <a:t>DNA firmy</a:t>
            </a:r>
            <a:endParaRPr b="1" dirty="0">
              <a:solidFill>
                <a:schemeClr val="accent2"/>
              </a:solidFill>
              <a:latin typeface="Styrene B" pitchFamily="2" charset="-18"/>
              <a:cs typeface="Styrene B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FE3E561E-5451-8FA3-B76B-3777ABFB3FAA}"/>
              </a:ext>
            </a:extLst>
          </p:cNvPr>
          <p:cNvSpPr txBox="1"/>
          <p:nvPr/>
        </p:nvSpPr>
        <p:spPr>
          <a:xfrm>
            <a:off x="8880152" y="2797346"/>
            <a:ext cx="2822201" cy="320007"/>
          </a:xfrm>
          <a:prstGeom prst="rect">
            <a:avLst/>
          </a:prstGeom>
        </p:spPr>
        <p:txBody>
          <a:bodyPr vert="horz" wrap="square" lIns="0" tIns="31960" rIns="0" bIns="0" rtlCol="0">
            <a:spAutoFit/>
          </a:bodyPr>
          <a:lstStyle/>
          <a:p>
            <a:pPr marL="7702" marR="3081">
              <a:spcBef>
                <a:spcPts val="252"/>
              </a:spcBef>
            </a:pPr>
            <a:r>
              <a:rPr lang="pl-PL" b="1" dirty="0">
                <a:solidFill>
                  <a:schemeClr val="accent2"/>
                </a:solidFill>
                <a:latin typeface="Styrene B" pitchFamily="2" charset="-18"/>
                <a:cs typeface="Styrene B"/>
              </a:rPr>
              <a:t>Modułowe przestrzenie</a:t>
            </a:r>
            <a:endParaRPr b="1" dirty="0">
              <a:solidFill>
                <a:schemeClr val="accent2"/>
              </a:solidFill>
              <a:latin typeface="Styrene B" pitchFamily="2" charset="-18"/>
              <a:cs typeface="Styrene B"/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A766E9D1-DEFE-BC09-7D59-4A0FE9DCFA82}"/>
              </a:ext>
            </a:extLst>
          </p:cNvPr>
          <p:cNvSpPr txBox="1">
            <a:spLocks/>
          </p:cNvSpPr>
          <p:nvPr/>
        </p:nvSpPr>
        <p:spPr>
          <a:xfrm>
            <a:off x="8880151" y="1762894"/>
            <a:ext cx="2850915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pl-PL" sz="1400" spc="0" dirty="0">
                <a:solidFill>
                  <a:schemeClr val="tx1"/>
                </a:solidFill>
                <a:latin typeface="Styrene B" pitchFamily="2" charset="-18"/>
              </a:rPr>
              <a:t>Silna pozycja finansowa oraz własny zespół wykonawczy gwarantują </a:t>
            </a:r>
            <a:r>
              <a:rPr lang="pl-PL" sz="1400" b="1" spc="0" dirty="0">
                <a:solidFill>
                  <a:schemeClr val="tx1"/>
                </a:solidFill>
                <a:latin typeface="Styrene B" pitchFamily="2" charset="-18"/>
              </a:rPr>
              <a:t>terminową realizację projektów</a:t>
            </a:r>
            <a:endParaRPr lang="pl-PL" sz="1400" b="1" spc="0">
              <a:solidFill>
                <a:schemeClr val="tx1"/>
              </a:solidFill>
              <a:latin typeface="Styrene B" pitchFamily="2" charset="-18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6B09448B-EAF3-45D9-819F-BBE897FB22DF}"/>
              </a:ext>
            </a:extLst>
          </p:cNvPr>
          <p:cNvSpPr txBox="1">
            <a:spLocks/>
          </p:cNvSpPr>
          <p:nvPr/>
        </p:nvSpPr>
        <p:spPr>
          <a:xfrm>
            <a:off x="5180120" y="3467993"/>
            <a:ext cx="2918846" cy="107721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17780" lvl="1" defTabSz="554466">
              <a:buClr>
                <a:srgbClr val="F15A29"/>
              </a:buClr>
              <a:buSzPct val="100000"/>
              <a:tabLst>
                <a:tab pos="223337" algn="l"/>
              </a:tabLst>
            </a:pPr>
            <a:r>
              <a:rPr lang="pl-PL" sz="1400" dirty="0">
                <a:latin typeface="Styrene B"/>
              </a:rPr>
              <a:t>Jako deweloper i właściciel działamy w jednym modelu, dzięki czemu </a:t>
            </a:r>
            <a:r>
              <a:rPr lang="pl-PL" sz="1400" b="1" dirty="0">
                <a:latin typeface="Styrene B"/>
              </a:rPr>
              <a:t>nasze interesy są zbieżne z interesami </a:t>
            </a:r>
            <a:r>
              <a:rPr lang="pl-PL" sz="1400" dirty="0">
                <a:latin typeface="Styrene B"/>
              </a:rPr>
              <a:t>klientów oraz </a:t>
            </a:r>
            <a:r>
              <a:rPr lang="pl-PL" sz="1400" b="1" dirty="0">
                <a:latin typeface="Styrene B"/>
              </a:rPr>
              <a:t>społeczności lokalnych</a:t>
            </a:r>
            <a:r>
              <a:rPr lang="pl-PL" sz="1400" dirty="0">
                <a:latin typeface="Styrene B"/>
              </a:rPr>
              <a:t>.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BFEE031-83CD-EFF7-235E-13856A6FCD11}"/>
              </a:ext>
            </a:extLst>
          </p:cNvPr>
          <p:cNvSpPr txBox="1">
            <a:spLocks/>
          </p:cNvSpPr>
          <p:nvPr/>
        </p:nvSpPr>
        <p:spPr>
          <a:xfrm>
            <a:off x="8880151" y="3286709"/>
            <a:ext cx="2822200" cy="107721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17780" lvl="1" defTabSz="554466">
              <a:buClr>
                <a:srgbClr val="F15A29"/>
              </a:buClr>
              <a:buSzPct val="100000"/>
              <a:tabLst>
                <a:tab pos="223337" algn="l"/>
              </a:tabLst>
            </a:pPr>
            <a:r>
              <a:rPr lang="pl-PL" sz="1400" b="1" dirty="0">
                <a:latin typeface="Styrene B"/>
                <a:ea typeface="Inter 18pt 18pt Light" panose="02000503000000020004" pitchFamily="2" charset="0"/>
                <a:cs typeface="Styrene B"/>
              </a:rPr>
              <a:t>Przystosowane do potrzeb lokalnych </a:t>
            </a:r>
            <a:r>
              <a:rPr lang="pl-PL" sz="1400" dirty="0">
                <a:latin typeface="Styrene B"/>
                <a:ea typeface="Inter 18pt 18pt Light" panose="02000503000000020004" pitchFamily="2" charset="0"/>
                <a:cs typeface="Styrene B"/>
              </a:rPr>
              <a:t>najemców prowadzących działalność usługową również z sektora MŚP</a:t>
            </a:r>
            <a:endParaRPr lang="en-US" sz="1400">
              <a:latin typeface="Styrene B"/>
              <a:ea typeface="Inter 18pt 18pt Light" panose="02000503000000020004" pitchFamily="2" charset="0"/>
              <a:cs typeface="Styrene B"/>
            </a:endParaRP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F492CEEA-D032-D7A3-4D7D-7B6D29894C65}"/>
              </a:ext>
            </a:extLst>
          </p:cNvPr>
          <p:cNvSpPr txBox="1">
            <a:spLocks/>
          </p:cNvSpPr>
          <p:nvPr/>
        </p:nvSpPr>
        <p:spPr>
          <a:xfrm>
            <a:off x="5179755" y="5597878"/>
            <a:ext cx="2918846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pl-PL" sz="1400" spc="0" dirty="0">
                <a:solidFill>
                  <a:schemeClr val="tx1"/>
                </a:solidFill>
                <a:latin typeface="Styrene B" pitchFamily="2" charset="-18"/>
              </a:rPr>
              <a:t>Korzystamy z energii wytwarzanej we własnym zakresie oraz </a:t>
            </a:r>
            <a:r>
              <a:rPr lang="pl-PL" sz="1400" b="1" spc="0" dirty="0">
                <a:solidFill>
                  <a:schemeClr val="tx1"/>
                </a:solidFill>
                <a:latin typeface="Styrene B" pitchFamily="2" charset="-18"/>
              </a:rPr>
              <a:t>tworzymy zielone, zdrowe przestrzenie pracy</a:t>
            </a:r>
            <a:r>
              <a:rPr lang="pl-PL" sz="1400" spc="0" dirty="0">
                <a:solidFill>
                  <a:schemeClr val="tx1"/>
                </a:solidFill>
                <a:latin typeface="Styrene B" pitchFamily="2" charset="-18"/>
              </a:rPr>
              <a:t>.</a:t>
            </a:r>
            <a:endParaRPr lang="en-US" sz="1400" spc="0">
              <a:solidFill>
                <a:schemeClr val="tx1"/>
              </a:solidFill>
              <a:latin typeface="Styrene B" pitchFamily="2" charset="-18"/>
              <a:ea typeface="Inter 18pt 18pt Light" panose="02000503000000020004" pitchFamily="2" charset="0"/>
              <a:cs typeface="Styrene B"/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2E622A22-ED0A-A31F-68C0-72DD41B3AE79}"/>
              </a:ext>
            </a:extLst>
          </p:cNvPr>
          <p:cNvSpPr txBox="1">
            <a:spLocks/>
          </p:cNvSpPr>
          <p:nvPr/>
        </p:nvSpPr>
        <p:spPr>
          <a:xfrm>
            <a:off x="8880151" y="5408780"/>
            <a:ext cx="2822201" cy="6463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pl-PL" sz="1400" b="1" spc="0" dirty="0">
                <a:solidFill>
                  <a:schemeClr val="tx1"/>
                </a:solidFill>
                <a:latin typeface="Styrene B" pitchFamily="2" charset="-18"/>
              </a:rPr>
              <a:t>Zintegrowane z </a:t>
            </a:r>
            <a:r>
              <a:rPr lang="pl-PL" sz="1400" spc="0" dirty="0">
                <a:solidFill>
                  <a:schemeClr val="tx1"/>
                </a:solidFill>
                <a:latin typeface="Styrene B" pitchFamily="2" charset="-18"/>
              </a:rPr>
              <a:t>istniejącą zabudową oraz </a:t>
            </a:r>
            <a:r>
              <a:rPr lang="pl-PL" sz="1400" b="1" spc="0" dirty="0">
                <a:solidFill>
                  <a:schemeClr val="tx1"/>
                </a:solidFill>
                <a:latin typeface="Styrene B" pitchFamily="2" charset="-18"/>
              </a:rPr>
              <a:t>lokalnym otoczeniem i społecznością.</a:t>
            </a:r>
            <a:endParaRPr lang="pl-PL" sz="1400" b="1" spc="0">
              <a:solidFill>
                <a:schemeClr val="tx1"/>
              </a:solidFill>
              <a:latin typeface="Styrene B" pitchFamily="2" charset="-18"/>
            </a:endParaRP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A93C2E0E-2E90-D400-A72C-147E0B7FF8E6}"/>
              </a:ext>
            </a:extLst>
          </p:cNvPr>
          <p:cNvSpPr txBox="1">
            <a:spLocks/>
          </p:cNvSpPr>
          <p:nvPr/>
        </p:nvSpPr>
        <p:spPr>
          <a:xfrm>
            <a:off x="5180120" y="2051526"/>
            <a:ext cx="2822201" cy="21544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17780" lvl="1" defTabSz="554466">
              <a:buClr>
                <a:srgbClr val="F15A29"/>
              </a:buClr>
              <a:buSzPct val="100000"/>
              <a:tabLst>
                <a:tab pos="223337" algn="l"/>
              </a:tabLst>
            </a:pPr>
            <a:r>
              <a:rPr lang="en-GB" sz="1400" dirty="0">
                <a:latin typeface="Styrene B"/>
                <a:ea typeface="Inter 18pt 18pt Light" panose="02000503000000020004" pitchFamily="2" charset="0"/>
                <a:cs typeface="Styrene B"/>
              </a:rPr>
              <a:t>Amsterdam AEX 25.03.21</a:t>
            </a:r>
            <a:endParaRPr lang="en-US" sz="1400">
              <a:latin typeface="Styrene B"/>
              <a:ea typeface="Inter 18pt 18pt Light" panose="02000503000000020004" pitchFamily="2" charset="0"/>
              <a:cs typeface="Styrene B"/>
            </a:endParaRPr>
          </a:p>
        </p:txBody>
      </p:sp>
      <p:pic>
        <p:nvPicPr>
          <p:cNvPr id="32" name="Picture 31" descr="A orange outline of a tree&#10;&#10;AI-generated content may be incorrect.">
            <a:extLst>
              <a:ext uri="{FF2B5EF4-FFF2-40B4-BE49-F238E27FC236}">
                <a16:creationId xmlns:a16="http://schemas.microsoft.com/office/drawing/2014/main" id="{E768D941-9E91-15D2-DA12-81AF83648B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450" y="4646721"/>
            <a:ext cx="468000" cy="468000"/>
          </a:xfrm>
          <a:prstGeom prst="rect">
            <a:avLst/>
          </a:prstGeom>
        </p:spPr>
      </p:pic>
      <p:pic>
        <p:nvPicPr>
          <p:cNvPr id="34" name="Picture 33" descr="A orange and black smiley face&#10;&#10;AI-generated content may be incorrect.">
            <a:extLst>
              <a:ext uri="{FF2B5EF4-FFF2-40B4-BE49-F238E27FC236}">
                <a16:creationId xmlns:a16="http://schemas.microsoft.com/office/drawing/2014/main" id="{6182F782-327F-80EB-EC33-F90E7F00A4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2152" y="4607077"/>
            <a:ext cx="468000" cy="468000"/>
          </a:xfrm>
          <a:prstGeom prst="rect">
            <a:avLst/>
          </a:prstGeom>
        </p:spPr>
      </p:pic>
      <p:pic>
        <p:nvPicPr>
          <p:cNvPr id="37" name="Picture 36" descr="A orange lock with a keyhole&#10;&#10;AI-generated content may be incorrect.">
            <a:extLst>
              <a:ext uri="{FF2B5EF4-FFF2-40B4-BE49-F238E27FC236}">
                <a16:creationId xmlns:a16="http://schemas.microsoft.com/office/drawing/2014/main" id="{A65825AC-EA79-3AD3-038E-4BA36726C64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2152" y="1033418"/>
            <a:ext cx="468000" cy="468000"/>
          </a:xfrm>
          <a:prstGeom prst="rect">
            <a:avLst/>
          </a:prstGeom>
        </p:spPr>
      </p:pic>
      <p:pic>
        <p:nvPicPr>
          <p:cNvPr id="39" name="Picture 38" descr="A logo of a factory&#10;&#10;AI-generated content may be incorrect.">
            <a:extLst>
              <a:ext uri="{FF2B5EF4-FFF2-40B4-BE49-F238E27FC236}">
                <a16:creationId xmlns:a16="http://schemas.microsoft.com/office/drawing/2014/main" id="{EA580E5D-FA7B-592D-6212-A586D951EC9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2152" y="2791005"/>
            <a:ext cx="468000" cy="468000"/>
          </a:xfrm>
          <a:prstGeom prst="rect">
            <a:avLst/>
          </a:prstGeom>
        </p:spPr>
      </p:pic>
      <p:pic>
        <p:nvPicPr>
          <p:cNvPr id="41" name="Picture 40" descr="A handshake with orange lines&#10;&#10;AI-generated content may be incorrect.">
            <a:extLst>
              <a:ext uri="{FF2B5EF4-FFF2-40B4-BE49-F238E27FC236}">
                <a16:creationId xmlns:a16="http://schemas.microsoft.com/office/drawing/2014/main" id="{C6F841C7-1808-0835-ED3F-95A9673EA06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450" y="2610629"/>
            <a:ext cx="468000" cy="468000"/>
          </a:xfrm>
          <a:prstGeom prst="rect">
            <a:avLst/>
          </a:prstGeom>
        </p:spPr>
      </p:pic>
      <p:pic>
        <p:nvPicPr>
          <p:cNvPr id="44" name="Picture 43" descr="A orange check mark in a star shape with a ribbon&#10;&#10;AI-generated content may be incorrect.">
            <a:extLst>
              <a:ext uri="{FF2B5EF4-FFF2-40B4-BE49-F238E27FC236}">
                <a16:creationId xmlns:a16="http://schemas.microsoft.com/office/drawing/2014/main" id="{336559BE-9350-2C70-864D-3DCF0FF255A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450" y="1103300"/>
            <a:ext cx="468000" cy="4680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500935D5-336A-6E71-7114-31647E3879DC}"/>
              </a:ext>
            </a:extLst>
          </p:cNvPr>
          <p:cNvSpPr txBox="1"/>
          <p:nvPr/>
        </p:nvSpPr>
        <p:spPr>
          <a:xfrm>
            <a:off x="8805521" y="4657647"/>
            <a:ext cx="30550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i="0" kern="1200" dirty="0">
                <a:solidFill>
                  <a:schemeClr val="accent2"/>
                </a:solidFill>
                <a:effectLst/>
                <a:latin typeface="Styrene B" pitchFamily="2" charset="-18"/>
              </a:rPr>
              <a:t>Parki oparte na lokalnej społeczności</a:t>
            </a:r>
          </a:p>
        </p:txBody>
      </p:sp>
    </p:spTree>
    <p:extLst>
      <p:ext uri="{BB962C8B-B14F-4D97-AF65-F5344CB8AC3E}">
        <p14:creationId xmlns:p14="http://schemas.microsoft.com/office/powerpoint/2010/main" val="2377357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B6C66-04DA-096B-FE84-7189D8611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1B7369D-6ACB-1FEF-ABA6-4D3C8EB6D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0789"/>
            <a:ext cx="12192000" cy="6716421"/>
          </a:xfrm>
          <a:prstGeom prst="rect">
            <a:avLst/>
          </a:prstGeom>
        </p:spPr>
      </p:pic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8CCAA85F-CB3D-C2C1-CD5F-6BC2A773A686}"/>
              </a:ext>
            </a:extLst>
          </p:cNvPr>
          <p:cNvSpPr txBox="1">
            <a:spLocks/>
          </p:cNvSpPr>
          <p:nvPr/>
        </p:nvSpPr>
        <p:spPr>
          <a:xfrm>
            <a:off x="10655987" y="263137"/>
            <a:ext cx="1204597" cy="1077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SemiBold" pitchFamily="2" charset="77"/>
                <a:cs typeface="StyreneB-Medium"/>
              </a:rPr>
              <a:t>03</a:t>
            </a:r>
            <a:endParaRPr lang="en-US" sz="700" b="1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DAB8C928-4C48-874C-270F-F767D3BECDE3}"/>
              </a:ext>
            </a:extLst>
          </p:cNvPr>
          <p:cNvSpPr txBox="1">
            <a:spLocks/>
          </p:cNvSpPr>
          <p:nvPr/>
        </p:nvSpPr>
        <p:spPr>
          <a:xfrm>
            <a:off x="841724" y="1403211"/>
            <a:ext cx="3084478" cy="538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195" marR="17780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3500" b="1" spc="-6" dirty="0">
                <a:latin typeface="Styrene B"/>
                <a:ea typeface="Inter 18pt 18pt Medium" panose="02000503000000020004" pitchFamily="2" charset="0"/>
                <a:cs typeface="Arial"/>
              </a:rPr>
              <a:t>Nasze parki</a:t>
            </a:r>
            <a:endParaRPr lang="en-US" sz="3500" b="1">
              <a:latin typeface="Styrene B"/>
              <a:ea typeface="Inter 18pt 18pt Medium" panose="02000503000000020004" pitchFamily="2" charset="0"/>
              <a:cs typeface="Arial"/>
            </a:endParaRP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AA91FE11-9B79-3FF8-4B8A-C2F3B09E79A2}"/>
              </a:ext>
            </a:extLst>
          </p:cNvPr>
          <p:cNvSpPr txBox="1">
            <a:spLocks/>
          </p:cNvSpPr>
          <p:nvPr/>
        </p:nvSpPr>
        <p:spPr>
          <a:xfrm>
            <a:off x="1120006" y="748542"/>
            <a:ext cx="209931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ct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CTP W POLSCE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cxnSp>
        <p:nvCxnSpPr>
          <p:cNvPr id="9" name="Straight Connector 11">
            <a:extLst>
              <a:ext uri="{FF2B5EF4-FFF2-40B4-BE49-F238E27FC236}">
                <a16:creationId xmlns:a16="http://schemas.microsoft.com/office/drawing/2014/main" id="{4093F4C8-A57A-AE88-6CB3-80F0165FF597}"/>
              </a:ext>
            </a:extLst>
          </p:cNvPr>
          <p:cNvCxnSpPr>
            <a:cxnSpLocks/>
          </p:cNvCxnSpPr>
          <p:nvPr/>
        </p:nvCxnSpPr>
        <p:spPr>
          <a:xfrm>
            <a:off x="2943456" y="871652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2">
            <a:extLst>
              <a:ext uri="{FF2B5EF4-FFF2-40B4-BE49-F238E27FC236}">
                <a16:creationId xmlns:a16="http://schemas.microsoft.com/office/drawing/2014/main" id="{C35AB5E0-BA33-FE0D-E02C-32EEEC4AB5DC}"/>
              </a:ext>
            </a:extLst>
          </p:cNvPr>
          <p:cNvCxnSpPr>
            <a:cxnSpLocks/>
          </p:cNvCxnSpPr>
          <p:nvPr/>
        </p:nvCxnSpPr>
        <p:spPr>
          <a:xfrm>
            <a:off x="841724" y="888538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07C00-BB4A-A359-1650-E6100B36F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67C0C9BF-9DD2-0894-AD90-B56D22234039}"/>
              </a:ext>
            </a:extLst>
          </p:cNvPr>
          <p:cNvSpPr txBox="1">
            <a:spLocks/>
          </p:cNvSpPr>
          <p:nvPr/>
        </p:nvSpPr>
        <p:spPr>
          <a:xfrm>
            <a:off x="10635601" y="263137"/>
            <a:ext cx="1204597" cy="1077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SemiBold" pitchFamily="2" charset="77"/>
                <a:cs typeface="StyreneB-Medium"/>
              </a:rPr>
              <a:t>04</a:t>
            </a:r>
            <a:endParaRPr lang="en-US" sz="700" b="1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E7F5578D-4F7C-CB23-2467-C973BFD985C2}"/>
              </a:ext>
            </a:extLst>
          </p:cNvPr>
          <p:cNvSpPr txBox="1"/>
          <p:nvPr/>
        </p:nvSpPr>
        <p:spPr>
          <a:xfrm>
            <a:off x="774809" y="1311859"/>
            <a:ext cx="4287048" cy="570881"/>
          </a:xfrm>
          <a:prstGeom prst="rect">
            <a:avLst/>
          </a:prstGeom>
        </p:spPr>
        <p:txBody>
          <a:bodyPr vert="horz" wrap="square" lIns="0" tIns="31960" rIns="0" bIns="0" rtlCol="0" anchor="t">
            <a:spAutoFit/>
          </a:bodyPr>
          <a:lstStyle/>
          <a:p>
            <a:pPr marL="7620" marR="2540">
              <a:spcBef>
                <a:spcPts val="252"/>
              </a:spcBef>
            </a:pPr>
            <a:r>
              <a:rPr lang="pl-PL" sz="3500" b="1" spc="-6" dirty="0">
                <a:latin typeface="Styrene B"/>
                <a:cs typeface="Arial"/>
              </a:rPr>
              <a:t>CTPark Suchy Las</a:t>
            </a:r>
            <a:endParaRPr lang="en-US" sz="3500" b="1" spc="-6">
              <a:latin typeface="Styrene B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F1F8F4-6A20-649C-2548-F22BF0942AD6}"/>
              </a:ext>
            </a:extLst>
          </p:cNvPr>
          <p:cNvSpPr txBox="1"/>
          <p:nvPr/>
        </p:nvSpPr>
        <p:spPr>
          <a:xfrm>
            <a:off x="774809" y="2199836"/>
            <a:ext cx="4432191" cy="39087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pl-PL" sz="2400" b="1" dirty="0">
                <a:solidFill>
                  <a:schemeClr val="accent2"/>
                </a:solidFill>
                <a:latin typeface="Styrene B" pitchFamily="2" charset="-18"/>
              </a:rPr>
              <a:t>CHARAKTERYSTYKA PARKU</a:t>
            </a:r>
          </a:p>
          <a:p>
            <a:endParaRPr lang="pl-PL" dirty="0">
              <a:latin typeface="Styrene B" pitchFamily="2" charset="-1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>
                <a:latin typeface="Styrene B"/>
              </a:rPr>
              <a:t>Nieduży </a:t>
            </a:r>
            <a:r>
              <a:rPr lang="pl-PL" b="1" dirty="0">
                <a:latin typeface="Styrene B"/>
              </a:rPr>
              <a:t>park miejski </a:t>
            </a:r>
            <a:r>
              <a:rPr lang="pl-PL" dirty="0">
                <a:latin typeface="Styrene B"/>
              </a:rPr>
              <a:t>wspierający rozwój lokalnych przedsiębiorców</a:t>
            </a:r>
          </a:p>
          <a:p>
            <a:endParaRPr lang="pl-PL" dirty="0">
              <a:latin typeface="Styrene B" pitchFamily="2" charset="-1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>
                <a:latin typeface="Styrene B"/>
              </a:rPr>
              <a:t>Modułowe przestrzenie </a:t>
            </a:r>
            <a:r>
              <a:rPr lang="pl-PL" dirty="0">
                <a:latin typeface="Styrene B"/>
              </a:rPr>
              <a:t>atrakcyjne dla najemców z sektorów </a:t>
            </a:r>
            <a:r>
              <a:rPr lang="pl-PL" b="1" dirty="0">
                <a:latin typeface="Styrene B"/>
              </a:rPr>
              <a:t>usługowych i sportowych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000" dirty="0">
              <a:latin typeface="Styrene B" pitchFamily="2" charset="-1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>
                <a:latin typeface="Styrene B"/>
              </a:rPr>
              <a:t>Pierwszy najemca </a:t>
            </a:r>
            <a:r>
              <a:rPr lang="pl-PL" dirty="0">
                <a:latin typeface="Styrene B"/>
              </a:rPr>
              <a:t>– działalność z obszaru </a:t>
            </a:r>
            <a:r>
              <a:rPr lang="pl-PL" b="1" dirty="0">
                <a:latin typeface="Styrene B"/>
              </a:rPr>
              <a:t>usług i sportu</a:t>
            </a:r>
            <a:endParaRPr lang="en-PL" b="1">
              <a:latin typeface="Styrene B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6C7EB1-652C-7097-B9F9-C66F52C242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6162" y="1494422"/>
            <a:ext cx="6605838" cy="4398732"/>
          </a:xfrm>
          <a:prstGeom prst="rect">
            <a:avLst/>
          </a:prstGeom>
        </p:spPr>
      </p:pic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0E07C361-729C-5C83-0D09-6B2EE89D055C}"/>
              </a:ext>
            </a:extLst>
          </p:cNvPr>
          <p:cNvSpPr txBox="1">
            <a:spLocks/>
          </p:cNvSpPr>
          <p:nvPr/>
        </p:nvSpPr>
        <p:spPr>
          <a:xfrm>
            <a:off x="1120006" y="748542"/>
            <a:ext cx="209931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ct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BIO PARKU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3B9EC7E-82C6-EBCE-91EF-41279A52B489}"/>
              </a:ext>
            </a:extLst>
          </p:cNvPr>
          <p:cNvCxnSpPr>
            <a:cxnSpLocks/>
          </p:cNvCxnSpPr>
          <p:nvPr/>
        </p:nvCxnSpPr>
        <p:spPr>
          <a:xfrm>
            <a:off x="2943456" y="871652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541D897-C8CE-D870-AAE1-D9CFF5FF0A7D}"/>
              </a:ext>
            </a:extLst>
          </p:cNvPr>
          <p:cNvCxnSpPr>
            <a:cxnSpLocks/>
          </p:cNvCxnSpPr>
          <p:nvPr/>
        </p:nvCxnSpPr>
        <p:spPr>
          <a:xfrm>
            <a:off x="841724" y="888538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1383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B16537-B84F-78BA-565D-A958782A2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>
            <a:extLst>
              <a:ext uri="{FF2B5EF4-FFF2-40B4-BE49-F238E27FC236}">
                <a16:creationId xmlns:a16="http://schemas.microsoft.com/office/drawing/2014/main" id="{00FC3E68-C5A9-0374-BC1B-EF67C34BA51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3547" y="4666180"/>
            <a:ext cx="3057981" cy="1805871"/>
          </a:xfrm>
          <a:prstGeom prst="rect">
            <a:avLst/>
          </a:prstGeom>
        </p:spPr>
      </p:pic>
      <p:pic>
        <p:nvPicPr>
          <p:cNvPr id="48" name="Picture 47" descr="A group of people in orange jackets carrying black bags in the woods&#10;&#10;AI-generated content may be incorrect.">
            <a:extLst>
              <a:ext uri="{FF2B5EF4-FFF2-40B4-BE49-F238E27FC236}">
                <a16:creationId xmlns:a16="http://schemas.microsoft.com/office/drawing/2014/main" id="{D6E84BDF-A54C-C9AC-9193-1901193E6DA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44132" y="2870877"/>
            <a:ext cx="2968681" cy="3601174"/>
          </a:xfrm>
          <a:prstGeom prst="rect">
            <a:avLst/>
          </a:prstGeom>
        </p:spPr>
      </p:pic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6A6AE3D5-1A85-273E-3715-69B2975B4175}"/>
              </a:ext>
            </a:extLst>
          </p:cNvPr>
          <p:cNvSpPr txBox="1">
            <a:spLocks/>
          </p:cNvSpPr>
          <p:nvPr/>
        </p:nvSpPr>
        <p:spPr>
          <a:xfrm>
            <a:off x="881270" y="2891696"/>
            <a:ext cx="4660886" cy="276998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pl-PL" sz="1800" spc="0">
                <a:solidFill>
                  <a:schemeClr val="tx1"/>
                </a:solidFill>
                <a:latin typeface="Styrene B"/>
              </a:rPr>
              <a:t>Stabilne </a:t>
            </a:r>
            <a:r>
              <a:rPr lang="pl-PL" sz="1800" b="1" spc="0" dirty="0">
                <a:solidFill>
                  <a:schemeClr val="tx1"/>
                </a:solidFill>
                <a:latin typeface="Styrene B"/>
              </a:rPr>
              <a:t>wpływy z podatku </a:t>
            </a:r>
            <a:r>
              <a:rPr lang="pl-PL" sz="1800" spc="0" dirty="0">
                <a:solidFill>
                  <a:schemeClr val="tx1"/>
                </a:solidFill>
                <a:latin typeface="Styrene B"/>
              </a:rPr>
              <a:t>od nieruchomości wspierające budżet gminy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800" spc="0" dirty="0">
              <a:solidFill>
                <a:schemeClr val="tx1"/>
              </a:solidFill>
              <a:latin typeface="Styrene B"/>
            </a:endParaRP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pl-PL" sz="1800" spc="0">
                <a:solidFill>
                  <a:schemeClr val="tx1"/>
                </a:solidFill>
                <a:latin typeface="Styrene B"/>
              </a:rPr>
              <a:t>Dodatkowe </a:t>
            </a:r>
            <a:r>
              <a:rPr lang="pl-PL" sz="1800" b="1" spc="0">
                <a:solidFill>
                  <a:schemeClr val="tx1"/>
                </a:solidFill>
                <a:latin typeface="Styrene B"/>
              </a:rPr>
              <a:t>środki na rozwój </a:t>
            </a:r>
            <a:r>
              <a:rPr lang="pl-PL" sz="1800" spc="0">
                <a:solidFill>
                  <a:schemeClr val="tx1"/>
                </a:solidFill>
                <a:latin typeface="Styrene B"/>
              </a:rPr>
              <a:t>infrastruktury i usług publicznych</a:t>
            </a:r>
            <a:endParaRPr lang="pl-PL" sz="1800" spc="0" dirty="0">
              <a:solidFill>
                <a:schemeClr val="tx1"/>
              </a:solidFill>
              <a:latin typeface="Styrene B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800" spc="0" dirty="0">
              <a:solidFill>
                <a:schemeClr val="tx1"/>
              </a:solidFill>
              <a:latin typeface="Styrene B"/>
            </a:endParaRP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pl-PL" sz="1800" spc="0">
                <a:solidFill>
                  <a:schemeClr val="tx1"/>
                </a:solidFill>
                <a:latin typeface="Styrene B"/>
              </a:rPr>
              <a:t>Inwestor oraz właściciel </a:t>
            </a:r>
            <a:r>
              <a:rPr lang="pl-PL" sz="1800" b="1" spc="0">
                <a:solidFill>
                  <a:schemeClr val="tx1"/>
                </a:solidFill>
                <a:latin typeface="Styrene B"/>
              </a:rPr>
              <a:t>dbający o jakość i utrzymanie</a:t>
            </a:r>
            <a:r>
              <a:rPr lang="pl-PL" sz="1800" spc="0" dirty="0">
                <a:solidFill>
                  <a:schemeClr val="tx1"/>
                </a:solidFill>
                <a:latin typeface="Styrene B"/>
              </a:rPr>
              <a:t> inwestycji</a:t>
            </a:r>
          </a:p>
          <a:p>
            <a:pPr fontAlgn="t"/>
            <a:endParaRPr lang="pl-PL" sz="1800" spc="0" dirty="0">
              <a:solidFill>
                <a:schemeClr val="tx1"/>
              </a:solidFill>
              <a:latin typeface="Styrene B" pitchFamily="2" charset="-18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6445BE0-464A-31DB-5171-C41DE6A9CD3C}"/>
              </a:ext>
            </a:extLst>
          </p:cNvPr>
          <p:cNvSpPr txBox="1">
            <a:spLocks/>
          </p:cNvSpPr>
          <p:nvPr/>
        </p:nvSpPr>
        <p:spPr>
          <a:xfrm>
            <a:off x="852619" y="1519576"/>
            <a:ext cx="4448724" cy="107721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195" marR="17780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3500" b="1" spc="-6" dirty="0">
                <a:latin typeface="Styrene B"/>
                <a:ea typeface="Inter 18pt 18pt Medium" panose="02000503000000020004" pitchFamily="2" charset="0"/>
                <a:cs typeface="Arial"/>
              </a:rPr>
              <a:t>Korzyści dla gminy i mieszkańców</a:t>
            </a:r>
            <a:endParaRPr lang="en-US" sz="3500" b="1">
              <a:latin typeface="Styrene B"/>
              <a:ea typeface="Inter 18pt 18pt Medium" panose="02000503000000020004" pitchFamily="2" charset="0"/>
              <a:cs typeface="Arial"/>
            </a:endParaRP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EB05085A-CD9B-964A-3D14-A15763080F4F}"/>
              </a:ext>
            </a:extLst>
          </p:cNvPr>
          <p:cNvSpPr txBox="1">
            <a:spLocks/>
          </p:cNvSpPr>
          <p:nvPr/>
        </p:nvSpPr>
        <p:spPr>
          <a:xfrm>
            <a:off x="10655987" y="263137"/>
            <a:ext cx="1204597" cy="10772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195" marR="17780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>
                <a:solidFill>
                  <a:schemeClr val="tx1">
                    <a:lumMod val="65000"/>
                    <a:lumOff val="35000"/>
                  </a:schemeClr>
                </a:solidFill>
                <a:latin typeface="Barlow SemiBold" pitchFamily="2" charset="77"/>
                <a:cs typeface="Styrene B"/>
              </a:rPr>
              <a:t>05</a:t>
            </a:r>
            <a:endParaRPr lang="pl-PL" sz="700" b="1" spc="-6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59338BD-28C2-40CA-CA5C-807DFB4DC3E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13546" y="500249"/>
            <a:ext cx="3063239" cy="2038654"/>
          </a:xfrm>
          <a:prstGeom prst="rect">
            <a:avLst/>
          </a:prstGeom>
        </p:spPr>
      </p:pic>
      <p:pic>
        <p:nvPicPr>
          <p:cNvPr id="29" name="Picture 28" descr="A group of people outside a building&#10;&#10;AI-generated content may be incorrect.">
            <a:extLst>
              <a:ext uri="{FF2B5EF4-FFF2-40B4-BE49-F238E27FC236}">
                <a16:creationId xmlns:a16="http://schemas.microsoft.com/office/drawing/2014/main" id="{F74817AF-31F3-A9DC-8EA6-425648A6E07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44132" y="498765"/>
            <a:ext cx="2968681" cy="2320486"/>
          </a:xfrm>
          <a:prstGeom prst="rect">
            <a:avLst/>
          </a:prstGeom>
        </p:spPr>
      </p:pic>
      <p:pic>
        <p:nvPicPr>
          <p:cNvPr id="38" name="Picture 37" descr="A group of people walking outside of a building&#10;&#10;AI-generated content may be incorrect.">
            <a:extLst>
              <a:ext uri="{FF2B5EF4-FFF2-40B4-BE49-F238E27FC236}">
                <a16:creationId xmlns:a16="http://schemas.microsoft.com/office/drawing/2014/main" id="{C354299F-B253-4804-73DC-151FB9C941A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8803" y="2583214"/>
            <a:ext cx="3057981" cy="2038654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7B72A1C-C096-AD00-8387-4B67A44E9CCB}"/>
              </a:ext>
            </a:extLst>
          </p:cNvPr>
          <p:cNvSpPr txBox="1">
            <a:spLocks/>
          </p:cNvSpPr>
          <p:nvPr/>
        </p:nvSpPr>
        <p:spPr>
          <a:xfrm>
            <a:off x="1398288" y="765428"/>
            <a:ext cx="209931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KORZYŚCI DLA GMINY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27DBB4F-AD53-2537-0A34-C68EA0765364}"/>
              </a:ext>
            </a:extLst>
          </p:cNvPr>
          <p:cNvCxnSpPr>
            <a:cxnSpLocks/>
          </p:cNvCxnSpPr>
          <p:nvPr/>
        </p:nvCxnSpPr>
        <p:spPr>
          <a:xfrm>
            <a:off x="3332498" y="888538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CE42F29-A7E0-0552-0958-D21ECDBA3D2B}"/>
              </a:ext>
            </a:extLst>
          </p:cNvPr>
          <p:cNvCxnSpPr>
            <a:cxnSpLocks/>
          </p:cNvCxnSpPr>
          <p:nvPr/>
        </p:nvCxnSpPr>
        <p:spPr>
          <a:xfrm>
            <a:off x="841724" y="888538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50">
            <a:extLst>
              <a:ext uri="{FF2B5EF4-FFF2-40B4-BE49-F238E27FC236}">
                <a16:creationId xmlns:a16="http://schemas.microsoft.com/office/drawing/2014/main" id="{5A2E97DE-54FD-EAEA-B22E-B93BBE4364EA}"/>
              </a:ext>
            </a:extLst>
          </p:cNvPr>
          <p:cNvSpPr/>
          <p:nvPr/>
        </p:nvSpPr>
        <p:spPr>
          <a:xfrm>
            <a:off x="8356023" y="3844321"/>
            <a:ext cx="3657600" cy="2011680"/>
          </a:xfrm>
          <a:prstGeom prst="roundRect">
            <a:avLst/>
          </a:prstGeom>
          <a:solidFill>
            <a:srgbClr val="1C5C3A"/>
          </a:solidFill>
          <a:ln>
            <a:solidFill>
              <a:srgbClr val="1C5C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sz="2000" b="1" dirty="0">
                <a:solidFill>
                  <a:srgbClr val="FFFFFF"/>
                </a:solidFill>
                <a:latin typeface="Styrene B"/>
              </a:rPr>
              <a:t>PODATEK OD</a:t>
            </a:r>
          </a:p>
          <a:p>
            <a:r>
              <a:rPr sz="2000" b="1" dirty="0">
                <a:solidFill>
                  <a:srgbClr val="FFFFFF"/>
                </a:solidFill>
                <a:latin typeface="Styrene B"/>
              </a:rPr>
              <a:t>NIERUCHOMOŚCI</a:t>
            </a:r>
          </a:p>
          <a:p>
            <a:r>
              <a:rPr sz="2000" b="1" dirty="0">
                <a:solidFill>
                  <a:srgbClr val="FFFFFF"/>
                </a:solidFill>
                <a:latin typeface="Styrene B"/>
              </a:rPr>
              <a:t>= REALNE KORZYŚCI</a:t>
            </a:r>
          </a:p>
          <a:p>
            <a:r>
              <a:rPr sz="2000" b="1" dirty="0">
                <a:solidFill>
                  <a:srgbClr val="FFFFFF"/>
                </a:solidFill>
                <a:latin typeface="Styrene B"/>
              </a:rPr>
              <a:t>DLA GMINY</a:t>
            </a:r>
          </a:p>
        </p:txBody>
      </p:sp>
      <p:sp>
        <p:nvSpPr>
          <p:cNvPr id="4" name="Rounded Rectangle 50">
            <a:extLst>
              <a:ext uri="{FF2B5EF4-FFF2-40B4-BE49-F238E27FC236}">
                <a16:creationId xmlns:a16="http://schemas.microsoft.com/office/drawing/2014/main" id="{ABBEB88A-7C38-94DB-24EE-E77DF211EB7D}"/>
              </a:ext>
            </a:extLst>
          </p:cNvPr>
          <p:cNvSpPr/>
          <p:nvPr/>
        </p:nvSpPr>
        <p:spPr>
          <a:xfrm>
            <a:off x="877719" y="5557776"/>
            <a:ext cx="4233753" cy="914275"/>
          </a:xfrm>
          <a:prstGeom prst="roundRect">
            <a:avLst/>
          </a:prstGeom>
          <a:solidFill>
            <a:srgbClr val="1C5C3A"/>
          </a:solidFill>
          <a:ln>
            <a:solidFill>
              <a:srgbClr val="1C5C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pl-PL" sz="2000" b="1" dirty="0">
                <a:solidFill>
                  <a:srgbClr val="F35926"/>
                </a:solidFill>
                <a:latin typeface="Styrene B"/>
              </a:rPr>
              <a:t>ESTYMOWANY PODATEK = </a:t>
            </a:r>
            <a:r>
              <a:rPr lang="pl-PL" sz="2000" b="1">
                <a:solidFill>
                  <a:srgbClr val="F35926"/>
                </a:solidFill>
                <a:latin typeface="Styrene B"/>
              </a:rPr>
              <a:t>ok. 2,2 MLN PLN</a:t>
            </a:r>
            <a:endParaRPr sz="2000" b="1">
              <a:solidFill>
                <a:srgbClr val="F35926"/>
              </a:solidFill>
              <a:latin typeface="Styrene B"/>
            </a:endParaRPr>
          </a:p>
        </p:txBody>
      </p:sp>
    </p:spTree>
    <p:extLst>
      <p:ext uri="{BB962C8B-B14F-4D97-AF65-F5344CB8AC3E}">
        <p14:creationId xmlns:p14="http://schemas.microsoft.com/office/powerpoint/2010/main" val="2376561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709C0-81F1-D9FB-1BD9-366134F79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37FA2461-49AE-DF5D-0683-309DBC865D63}"/>
              </a:ext>
            </a:extLst>
          </p:cNvPr>
          <p:cNvSpPr txBox="1">
            <a:spLocks/>
          </p:cNvSpPr>
          <p:nvPr/>
        </p:nvSpPr>
        <p:spPr>
          <a:xfrm>
            <a:off x="10635601" y="263137"/>
            <a:ext cx="1204597" cy="1077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SemiBold" pitchFamily="2" charset="77"/>
                <a:cs typeface="StyreneB-Medium"/>
              </a:rPr>
              <a:t>05</a:t>
            </a:r>
            <a:endParaRPr lang="en-US" sz="700" b="1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C3898D26-C239-7A08-F03B-763B12F13602}"/>
              </a:ext>
            </a:extLst>
          </p:cNvPr>
          <p:cNvSpPr txBox="1"/>
          <p:nvPr/>
        </p:nvSpPr>
        <p:spPr>
          <a:xfrm>
            <a:off x="774809" y="1311859"/>
            <a:ext cx="4428562" cy="570881"/>
          </a:xfrm>
          <a:prstGeom prst="rect">
            <a:avLst/>
          </a:prstGeom>
        </p:spPr>
        <p:txBody>
          <a:bodyPr vert="horz" wrap="square" lIns="0" tIns="31960" rIns="0" bIns="0" rtlCol="0" anchor="t">
            <a:spAutoFit/>
          </a:bodyPr>
          <a:lstStyle/>
          <a:p>
            <a:pPr marL="7620" marR="2540">
              <a:spcBef>
                <a:spcPts val="252"/>
              </a:spcBef>
            </a:pPr>
            <a:r>
              <a:rPr lang="pl-PL" sz="3500" b="1" spc="-6" dirty="0">
                <a:latin typeface="Styrene B"/>
                <a:cs typeface="Arial"/>
              </a:rPr>
              <a:t>CTPark Suchy Las</a:t>
            </a:r>
            <a:endParaRPr lang="en-US" sz="3500" b="1" spc="-6">
              <a:latin typeface="Styrene B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ECD465-D319-52F2-13AC-BB9E2DC5FEAF}"/>
              </a:ext>
            </a:extLst>
          </p:cNvPr>
          <p:cNvSpPr txBox="1"/>
          <p:nvPr/>
        </p:nvSpPr>
        <p:spPr>
          <a:xfrm>
            <a:off x="774808" y="2199836"/>
            <a:ext cx="4951078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pl-PL" sz="2400" b="1" dirty="0">
                <a:solidFill>
                  <a:schemeClr val="accent2"/>
                </a:solidFill>
                <a:latin typeface="Styrene B" pitchFamily="2" charset="-18"/>
              </a:rPr>
              <a:t>W HARMONII Z OTOCZENIEM</a:t>
            </a:r>
          </a:p>
          <a:p>
            <a:endParaRPr lang="pl-PL" dirty="0">
              <a:latin typeface="Styrene B" pitchFamily="2" charset="-18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Styrene B"/>
              </a:rPr>
              <a:t>Projektowany park będzie naturalnie wpisany w istniejące otoczenie – zarówno pod względem </a:t>
            </a:r>
            <a:r>
              <a:rPr lang="pl-PL" b="1" dirty="0">
                <a:latin typeface="Styrene B"/>
              </a:rPr>
              <a:t>funkcji</a:t>
            </a:r>
            <a:r>
              <a:rPr lang="pl-PL" dirty="0">
                <a:latin typeface="Styrene B"/>
              </a:rPr>
              <a:t>, </a:t>
            </a:r>
            <a:r>
              <a:rPr lang="pl-PL" b="1" dirty="0">
                <a:latin typeface="Styrene B"/>
              </a:rPr>
              <a:t>jakości</a:t>
            </a:r>
            <a:r>
              <a:rPr lang="pl-PL" dirty="0">
                <a:latin typeface="Styrene B"/>
              </a:rPr>
              <a:t> architektury, jak i zastosowanych </a:t>
            </a:r>
            <a:r>
              <a:rPr lang="pl-PL" b="1" dirty="0">
                <a:latin typeface="Styrene B"/>
              </a:rPr>
              <a:t>rozwiązań środowiskowych</a:t>
            </a:r>
            <a:r>
              <a:rPr lang="pl-PL" dirty="0">
                <a:latin typeface="Styrene B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pl-PL" dirty="0">
              <a:latin typeface="Styrene B" pitchFamily="2" charset="-18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pl-PL" b="1" dirty="0">
                <a:latin typeface="Styrene B"/>
              </a:rPr>
              <a:t>Zieleń izolacyjna </a:t>
            </a:r>
            <a:r>
              <a:rPr lang="pl-PL" dirty="0">
                <a:latin typeface="Styrene B"/>
              </a:rPr>
              <a:t>oraz wysoki </a:t>
            </a:r>
            <a:r>
              <a:rPr lang="pl-PL" b="1" dirty="0">
                <a:latin typeface="Styrene B"/>
              </a:rPr>
              <a:t>standard estetyczny </a:t>
            </a:r>
            <a:r>
              <a:rPr lang="pl-PL" dirty="0">
                <a:latin typeface="Styrene B"/>
              </a:rPr>
              <a:t>zabudowy pozwolą harmonijnie wkomponować inwestycję w krajobraz, tworząc spójną i przyjazną przestrzeń miejską.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42094E2C-8BA2-2974-6350-D6E92B910895}"/>
              </a:ext>
            </a:extLst>
          </p:cNvPr>
          <p:cNvSpPr txBox="1">
            <a:spLocks/>
          </p:cNvSpPr>
          <p:nvPr/>
        </p:nvSpPr>
        <p:spPr>
          <a:xfrm>
            <a:off x="1120006" y="748542"/>
            <a:ext cx="209931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ct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JAK BUDUJEMY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BA889CB-5427-FE30-BEF8-BA1E2475F641}"/>
              </a:ext>
            </a:extLst>
          </p:cNvPr>
          <p:cNvCxnSpPr>
            <a:cxnSpLocks/>
          </p:cNvCxnSpPr>
          <p:nvPr/>
        </p:nvCxnSpPr>
        <p:spPr>
          <a:xfrm>
            <a:off x="2943456" y="871652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4555CB4-3D33-BE1A-9AAA-0F448181B331}"/>
              </a:ext>
            </a:extLst>
          </p:cNvPr>
          <p:cNvCxnSpPr>
            <a:cxnSpLocks/>
          </p:cNvCxnSpPr>
          <p:nvPr/>
        </p:nvCxnSpPr>
        <p:spPr>
          <a:xfrm>
            <a:off x="841724" y="888538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201C1A0E-B185-8724-91CB-9AA240B8DDD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1710" y="1605576"/>
            <a:ext cx="6220290" cy="4149046"/>
          </a:xfrm>
          <a:prstGeom prst="rect">
            <a:avLst/>
          </a:prstGeom>
        </p:spPr>
      </p:pic>
      <p:sp>
        <p:nvSpPr>
          <p:cNvPr id="5" name="Rounded Rectangle 50">
            <a:extLst>
              <a:ext uri="{FF2B5EF4-FFF2-40B4-BE49-F238E27FC236}">
                <a16:creationId xmlns:a16="http://schemas.microsoft.com/office/drawing/2014/main" id="{231F4A4A-DD20-7492-C0D3-103314305503}"/>
              </a:ext>
            </a:extLst>
          </p:cNvPr>
          <p:cNvSpPr/>
          <p:nvPr/>
        </p:nvSpPr>
        <p:spPr>
          <a:xfrm>
            <a:off x="6096000" y="1185980"/>
            <a:ext cx="3657600" cy="1724488"/>
          </a:xfrm>
          <a:prstGeom prst="roundRect">
            <a:avLst/>
          </a:prstGeom>
          <a:solidFill>
            <a:srgbClr val="1C5C3A"/>
          </a:solidFill>
          <a:ln>
            <a:solidFill>
              <a:srgbClr val="1C5C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000" b="1" dirty="0">
                <a:solidFill>
                  <a:srgbClr val="FFFFFF"/>
                </a:solidFill>
                <a:latin typeface="Styrene B"/>
              </a:rPr>
              <a:t>ESTETYKA I UPORZĄDKOWANA PRZESTRZEŃ</a:t>
            </a:r>
            <a:endParaRPr sz="2000" b="1" dirty="0">
              <a:solidFill>
                <a:srgbClr val="FFFFFF"/>
              </a:solidFill>
              <a:latin typeface="Styrene B"/>
            </a:endParaRPr>
          </a:p>
        </p:txBody>
      </p:sp>
    </p:spTree>
    <p:extLst>
      <p:ext uri="{BB962C8B-B14F-4D97-AF65-F5344CB8AC3E}">
        <p14:creationId xmlns:p14="http://schemas.microsoft.com/office/powerpoint/2010/main" val="868555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EC0D5-47E8-C989-175E-8664169A4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4C220A27-A0BB-A2D5-9F85-D50BFE26A51C}"/>
              </a:ext>
            </a:extLst>
          </p:cNvPr>
          <p:cNvSpPr txBox="1">
            <a:spLocks/>
          </p:cNvSpPr>
          <p:nvPr/>
        </p:nvSpPr>
        <p:spPr>
          <a:xfrm>
            <a:off x="10635601" y="263137"/>
            <a:ext cx="1204597" cy="10772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195" marR="17780" lvl="1" algn="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700" b="1" spc="-6">
                <a:solidFill>
                  <a:schemeClr val="tx1">
                    <a:lumMod val="65000"/>
                    <a:lumOff val="35000"/>
                  </a:schemeClr>
                </a:solidFill>
                <a:latin typeface="Barlow SemiBold"/>
                <a:cs typeface="Styrene B"/>
              </a:rPr>
              <a:t>07</a:t>
            </a:r>
            <a:endParaRPr lang="en-US" sz="700" b="1" dirty="0">
              <a:solidFill>
                <a:schemeClr val="tx1">
                  <a:lumMod val="65000"/>
                  <a:lumOff val="35000"/>
                </a:schemeClr>
              </a:solidFill>
              <a:latin typeface="Barlow SemiBold" pitchFamily="2" charset="77"/>
              <a:cs typeface="Styrene B"/>
            </a:endParaRP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0A7FAE4A-E59A-D772-956F-F1D9FD89FC6F}"/>
              </a:ext>
            </a:extLst>
          </p:cNvPr>
          <p:cNvSpPr txBox="1"/>
          <p:nvPr/>
        </p:nvSpPr>
        <p:spPr>
          <a:xfrm>
            <a:off x="774809" y="1311859"/>
            <a:ext cx="4504762" cy="570881"/>
          </a:xfrm>
          <a:prstGeom prst="rect">
            <a:avLst/>
          </a:prstGeom>
        </p:spPr>
        <p:txBody>
          <a:bodyPr vert="horz" wrap="square" lIns="0" tIns="31960" rIns="0" bIns="0" rtlCol="0" anchor="t">
            <a:spAutoFit/>
          </a:bodyPr>
          <a:lstStyle/>
          <a:p>
            <a:pPr marL="7620" marR="2540">
              <a:spcBef>
                <a:spcPts val="252"/>
              </a:spcBef>
            </a:pPr>
            <a:r>
              <a:rPr lang="pl-PL" sz="3500" b="1" spc="-6" dirty="0">
                <a:latin typeface="Styrene B"/>
                <a:cs typeface="Arial"/>
              </a:rPr>
              <a:t>CTPark Suchy Las</a:t>
            </a:r>
            <a:endParaRPr lang="en-US" sz="3500" b="1" spc="-6">
              <a:latin typeface="Styrene B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25350-A87D-A8E2-AAD9-7C05667C2A68}"/>
              </a:ext>
            </a:extLst>
          </p:cNvPr>
          <p:cNvSpPr txBox="1"/>
          <p:nvPr/>
        </p:nvSpPr>
        <p:spPr>
          <a:xfrm>
            <a:off x="774808" y="2199836"/>
            <a:ext cx="5321192" cy="415498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pl-PL" sz="2400" b="1">
                <a:solidFill>
                  <a:schemeClr val="accent2"/>
                </a:solidFill>
                <a:latin typeface="Styrene B"/>
              </a:rPr>
              <a:t>PRZESTRZEŃ PRZYJAZNA MIESZKAŃCOM</a:t>
            </a:r>
            <a:endParaRPr lang="pl-PL" sz="2400" b="1" dirty="0">
              <a:solidFill>
                <a:schemeClr val="accent2"/>
              </a:solidFill>
              <a:latin typeface="Styrene B" pitchFamily="2" charset="-18"/>
            </a:endParaRPr>
          </a:p>
          <a:p>
            <a:endParaRPr lang="pl-PL" dirty="0">
              <a:latin typeface="Styrene B" pitchFamily="2" charset="-18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Styrene B"/>
              </a:rPr>
              <a:t>Tworzymy </a:t>
            </a:r>
            <a:r>
              <a:rPr lang="pl-PL" b="1" dirty="0">
                <a:latin typeface="Styrene B"/>
              </a:rPr>
              <a:t>strefy zielone </a:t>
            </a:r>
            <a:r>
              <a:rPr lang="pl-PL" dirty="0">
                <a:latin typeface="Styrene B"/>
              </a:rPr>
              <a:t>przy parkach, które naturalnie oddzielają inwestycję od otoczenia i podnoszę estetykę przestrzeni.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pl-PL" dirty="0">
              <a:latin typeface="Styrene B" pitchFamily="2" charset="-18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Styrene B"/>
              </a:rPr>
              <a:t>Rozważamy realizację </a:t>
            </a:r>
            <a:r>
              <a:rPr lang="pl-PL" b="1" dirty="0">
                <a:latin typeface="Styrene B"/>
              </a:rPr>
              <a:t>ogólnodostępnego wybiegu dla psów </a:t>
            </a:r>
            <a:r>
              <a:rPr lang="pl-PL" dirty="0">
                <a:latin typeface="Styrene B"/>
              </a:rPr>
              <a:t>jako elementu przyjaznej przestrzeni dla mieszkańców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pl-PL" dirty="0">
              <a:latin typeface="Styrene B" pitchFamily="2" charset="-1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>
                <a:latin typeface="Styrene B"/>
              </a:rPr>
              <a:t>Budujemy z myślą o długoterminowym </a:t>
            </a:r>
            <a:r>
              <a:rPr lang="pl-PL" dirty="0">
                <a:latin typeface="Styrene B"/>
              </a:rPr>
              <a:t>posiadaniu –certyfikat </a:t>
            </a:r>
            <a:r>
              <a:rPr lang="pl-PL" b="1" dirty="0">
                <a:latin typeface="Styrene B"/>
              </a:rPr>
              <a:t>BREEAM</a:t>
            </a:r>
            <a:r>
              <a:rPr lang="pl-PL">
                <a:latin typeface="Styrene B"/>
              </a:rPr>
              <a:t> na poziomie „Very</a:t>
            </a:r>
            <a:r>
              <a:rPr lang="pl-PL" dirty="0">
                <a:latin typeface="Styrene B"/>
              </a:rPr>
              <a:t> Good” lub wyższym.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2F59B8F0-03AF-1FF1-AE13-57852F3C246C}"/>
              </a:ext>
            </a:extLst>
          </p:cNvPr>
          <p:cNvSpPr txBox="1">
            <a:spLocks/>
          </p:cNvSpPr>
          <p:nvPr/>
        </p:nvSpPr>
        <p:spPr>
          <a:xfrm>
            <a:off x="1120006" y="748542"/>
            <a:ext cx="209931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algn="ctr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1600" b="1" spc="-6" dirty="0">
                <a:solidFill>
                  <a:schemeClr val="tx1">
                    <a:lumMod val="65000"/>
                    <a:lumOff val="35000"/>
                  </a:schemeClr>
                </a:solidFill>
                <a:latin typeface="Barlow Condensed SemiBold" panose="00000706000000000000" pitchFamily="2" charset="0"/>
                <a:cs typeface="StyreneB-Medium"/>
              </a:rPr>
              <a:t>JAK BUDUJEMY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Barlow Condensed SemiBold" panose="00000706000000000000" pitchFamily="2" charset="0"/>
              <a:cs typeface="Styrene B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0D8D62-6763-5CAF-58AB-65711EC40650}"/>
              </a:ext>
            </a:extLst>
          </p:cNvPr>
          <p:cNvCxnSpPr>
            <a:cxnSpLocks/>
          </p:cNvCxnSpPr>
          <p:nvPr/>
        </p:nvCxnSpPr>
        <p:spPr>
          <a:xfrm>
            <a:off x="2943456" y="871652"/>
            <a:ext cx="551719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01EEC05-83AD-5428-B199-9082B9DC4EF6}"/>
              </a:ext>
            </a:extLst>
          </p:cNvPr>
          <p:cNvCxnSpPr>
            <a:cxnSpLocks/>
          </p:cNvCxnSpPr>
          <p:nvPr/>
        </p:nvCxnSpPr>
        <p:spPr>
          <a:xfrm>
            <a:off x="841724" y="888538"/>
            <a:ext cx="556564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9000">
                  <a:schemeClr val="tx1">
                    <a:lumMod val="75000"/>
                    <a:lumOff val="25000"/>
                  </a:schemeClr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az 7">
            <a:extLst>
              <a:ext uri="{FF2B5EF4-FFF2-40B4-BE49-F238E27FC236}">
                <a16:creationId xmlns:a16="http://schemas.microsoft.com/office/drawing/2014/main" id="{25127ADD-1A48-6C11-858E-43B2080858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4116" y="703938"/>
            <a:ext cx="4707884" cy="2648185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95B6F1EE-555B-A7B6-B2AD-04DF8DBC2F6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4116" y="3527791"/>
            <a:ext cx="4707884" cy="314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12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723E2-4757-0F81-26B8-D7A0E6AB0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D893324-453B-9D79-29D0-E63C23B41BF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5A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D80679-1F25-C9C1-0A34-77B91A3660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63" t="5465" r="5191" b="8866"/>
          <a:stretch>
            <a:fillRect/>
          </a:stretch>
        </p:blipFill>
        <p:spPr>
          <a:xfrm>
            <a:off x="10256710" y="4863314"/>
            <a:ext cx="1347270" cy="1310910"/>
          </a:xfrm>
          <a:prstGeom prst="rect">
            <a:avLst/>
          </a:prstGeom>
        </p:spPr>
      </p:pic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A5AAE8DA-8C78-2C38-BFEC-1B6A7BB02CAA}"/>
              </a:ext>
            </a:extLst>
          </p:cNvPr>
          <p:cNvSpPr txBox="1">
            <a:spLocks/>
          </p:cNvSpPr>
          <p:nvPr/>
        </p:nvSpPr>
        <p:spPr>
          <a:xfrm>
            <a:off x="993137" y="6079050"/>
            <a:ext cx="2325242" cy="2308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91745D"/>
              </a:buClr>
              <a:buSzPct val="100000"/>
              <a:tabLst>
                <a:tab pos="223337" algn="l"/>
              </a:tabLst>
            </a:pPr>
            <a:endParaRPr lang="en-GB" sz="1500" dirty="0">
              <a:solidFill>
                <a:schemeClr val="bg1"/>
              </a:solidFill>
              <a:latin typeface="Barlow" pitchFamily="2" charset="77"/>
              <a:ea typeface="Inter 18pt 18pt Light" panose="02000503000000020004" pitchFamily="2" charset="0"/>
              <a:cs typeface="Styrene B"/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38A5A714-1660-DBCA-FCFC-3F691D656094}"/>
              </a:ext>
            </a:extLst>
          </p:cNvPr>
          <p:cNvSpPr txBox="1">
            <a:spLocks/>
          </p:cNvSpPr>
          <p:nvPr/>
        </p:nvSpPr>
        <p:spPr>
          <a:xfrm>
            <a:off x="8174896" y="5750140"/>
            <a:ext cx="1493794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91745D"/>
              </a:buClr>
              <a:buSzPct val="100000"/>
              <a:tabLst>
                <a:tab pos="223337" algn="l"/>
              </a:tabLst>
            </a:pPr>
            <a:r>
              <a:rPr lang="en-GB" sz="2000" dirty="0" err="1">
                <a:solidFill>
                  <a:schemeClr val="bg1"/>
                </a:solidFill>
                <a:latin typeface="Barlow Medium" pitchFamily="2" charset="77"/>
                <a:ea typeface="Inter 18pt 18pt Light" panose="02000503000000020004" pitchFamily="2" charset="0"/>
                <a:cs typeface="Styrene B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ctp.eu</a:t>
            </a:r>
            <a:endParaRPr lang="en-GB" sz="2000" dirty="0">
              <a:solidFill>
                <a:schemeClr val="bg1"/>
              </a:solidFill>
              <a:latin typeface="Barlow Medium" pitchFamily="2" charset="77"/>
              <a:ea typeface="Inter 18pt 18pt Light" panose="02000503000000020004" pitchFamily="2" charset="0"/>
              <a:cs typeface="Styrene B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5FD48BE8-EAA8-9944-F847-7DB23DE252B6}"/>
              </a:ext>
            </a:extLst>
          </p:cNvPr>
          <p:cNvSpPr txBox="1">
            <a:spLocks/>
          </p:cNvSpPr>
          <p:nvPr/>
        </p:nvSpPr>
        <p:spPr>
          <a:xfrm>
            <a:off x="993136" y="1691778"/>
            <a:ext cx="4337147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lang="en-GB" sz="1050" b="0" i="0" spc="135">
                <a:solidFill>
                  <a:srgbClr val="3B4848"/>
                </a:solidFill>
                <a:latin typeface="StyreneB-Medium"/>
                <a:ea typeface="+mn-ea"/>
                <a:cs typeface="StyreneB-Medium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581" marR="18098" lvl="1" defTabSz="554466">
              <a:spcBef>
                <a:spcPts val="364"/>
              </a:spcBef>
              <a:spcAft>
                <a:spcPts val="364"/>
              </a:spcAft>
              <a:buClr>
                <a:srgbClr val="F15A29"/>
              </a:buClr>
              <a:buSzPct val="120000"/>
              <a:tabLst>
                <a:tab pos="223337" algn="l"/>
              </a:tabLst>
            </a:pPr>
            <a:r>
              <a:rPr lang="pl-PL" sz="5500" b="1" spc="-6" dirty="0">
                <a:solidFill>
                  <a:schemeClr val="bg1"/>
                </a:solidFill>
                <a:latin typeface="Styrene B" pitchFamily="2" charset="-18"/>
                <a:ea typeface="Inter 18pt 18pt Medium" panose="02000503000000020004" pitchFamily="2" charset="0"/>
                <a:cs typeface="Arial" panose="020B0604020202020204" pitchFamily="34" charset="0"/>
              </a:rPr>
              <a:t>Dziękujemy</a:t>
            </a:r>
            <a:endParaRPr lang="en-US" sz="5500" b="1" dirty="0">
              <a:solidFill>
                <a:schemeClr val="bg1"/>
              </a:solidFill>
              <a:latin typeface="Styrene B" pitchFamily="2" charset="-18"/>
              <a:ea typeface="Inter 18pt 18pt Medium" panose="02000503000000020004" pitchFamily="2" charset="0"/>
              <a:cs typeface="Arial" panose="020B0604020202020204" pitchFamily="34" charset="0"/>
            </a:endParaRPr>
          </a:p>
        </p:txBody>
      </p:sp>
      <p:pic>
        <p:nvPicPr>
          <p:cNvPr id="22" name="Picture 21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C4FDF165-D6B8-A930-2769-C929D7621CC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0053" y="535905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89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53560b3-6a7a-4773-8cb3-6fa7c85c528a" xsi:nil="true"/>
    <lcf76f155ced4ddcb4097134ff3c332f xmlns="bd617e80-c4d0-4d16-8062-4fb800e9faa4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E78AC72944704B859C6DB4844C5316" ma:contentTypeVersion="15" ma:contentTypeDescription="Create a new document." ma:contentTypeScope="" ma:versionID="9e6a673f174495aefb0a40919b3c6f7c">
  <xsd:schema xmlns:xsd="http://www.w3.org/2001/XMLSchema" xmlns:xs="http://www.w3.org/2001/XMLSchema" xmlns:p="http://schemas.microsoft.com/office/2006/metadata/properties" xmlns:ns2="bd617e80-c4d0-4d16-8062-4fb800e9faa4" xmlns:ns3="553560b3-6a7a-4773-8cb3-6fa7c85c528a" targetNamespace="http://schemas.microsoft.com/office/2006/metadata/properties" ma:root="true" ma:fieldsID="126ed22b68eed07873b0a76943b81b7f" ns2:_="" ns3:_="">
    <xsd:import namespace="bd617e80-c4d0-4d16-8062-4fb800e9faa4"/>
    <xsd:import namespace="553560b3-6a7a-4773-8cb3-6fa7c85c52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617e80-c4d0-4d16-8062-4fb800e9fa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bf68abe-cbab-4957-89cf-e4aeabcf82d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3560b3-6a7a-4773-8cb3-6fa7c85c528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28f8a9-edad-4e38-bb3b-910eb90302ab}" ma:internalName="TaxCatchAll" ma:showField="CatchAllData" ma:web="553560b3-6a7a-4773-8cb3-6fa7c85c52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4A14F2-4CDC-46CE-9071-97F35DE411A5}">
  <ds:schemaRefs>
    <ds:schemaRef ds:uri="bd617e80-c4d0-4d16-8062-4fb800e9faa4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553560b3-6a7a-4773-8cb3-6fa7c85c528a"/>
  </ds:schemaRefs>
</ds:datastoreItem>
</file>

<file path=customXml/itemProps2.xml><?xml version="1.0" encoding="utf-8"?>
<ds:datastoreItem xmlns:ds="http://schemas.openxmlformats.org/officeDocument/2006/customXml" ds:itemID="{A9D9E274-CE55-4680-86CF-14FD62D279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617e80-c4d0-4d16-8062-4fb800e9faa4"/>
    <ds:schemaRef ds:uri="553560b3-6a7a-4773-8cb3-6fa7c85c52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8A53FB4-C20C-4A08-BBAE-2D6898C0D5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13902</TotalTime>
  <Words>379</Words>
  <Application>Microsoft Office PowerPoint</Application>
  <PresentationFormat>Panoramiczny</PresentationFormat>
  <Paragraphs>76</Paragraphs>
  <Slides>8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8" baseType="lpstr">
      <vt:lpstr>Barlow Condensed SemiBold</vt:lpstr>
      <vt:lpstr>Arial</vt:lpstr>
      <vt:lpstr>Aptos Display</vt:lpstr>
      <vt:lpstr>Barlow</vt:lpstr>
      <vt:lpstr>Barlow SemiBold</vt:lpstr>
      <vt:lpstr>Styrene B</vt:lpstr>
      <vt:lpstr>Styrene B LC bold</vt:lpstr>
      <vt:lpstr>Aptos</vt:lpstr>
      <vt:lpstr>Barlow Medium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Miren Hurtado</dc:creator>
  <cp:lastModifiedBy>Dorota Majchrzak</cp:lastModifiedBy>
  <cp:revision>163</cp:revision>
  <dcterms:created xsi:type="dcterms:W3CDTF">2026-03-05T07:48:33Z</dcterms:created>
  <dcterms:modified xsi:type="dcterms:W3CDTF">2026-08-10T12:47:08Z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1b975ae-f966-4767-99c7-304458c36885_Enabled">
    <vt:lpwstr>true</vt:lpwstr>
  </property>
  <property fmtid="{D5CDD505-2E9C-101B-9397-08002B2CF9AE}" pid="3" name="MSIP_Label_11b975ae-f966-4767-99c7-304458c36885_SetDate">
    <vt:lpwstr>2026-05-05T09:28:45Z</vt:lpwstr>
  </property>
  <property fmtid="{D5CDD505-2E9C-101B-9397-08002B2CF9AE}" pid="4" name="MSIP_Label_11b975ae-f966-4767-99c7-304458c36885_Method">
    <vt:lpwstr>Standard</vt:lpwstr>
  </property>
  <property fmtid="{D5CDD505-2E9C-101B-9397-08002B2CF9AE}" pid="5" name="MSIP_Label_11b975ae-f966-4767-99c7-304458c36885_Name">
    <vt:lpwstr>Internal</vt:lpwstr>
  </property>
  <property fmtid="{D5CDD505-2E9C-101B-9397-08002B2CF9AE}" pid="6" name="MSIP_Label_11b975ae-f966-4767-99c7-304458c36885_SiteId">
    <vt:lpwstr>0499b4d7-0eab-4474-9d4c-0d26c6d5e067</vt:lpwstr>
  </property>
  <property fmtid="{D5CDD505-2E9C-101B-9397-08002B2CF9AE}" pid="7" name="MSIP_Label_11b975ae-f966-4767-99c7-304458c36885_ActionId">
    <vt:lpwstr>a2707c51-f596-473f-82e8-2468ffc6d640</vt:lpwstr>
  </property>
  <property fmtid="{D5CDD505-2E9C-101B-9397-08002B2CF9AE}" pid="8" name="MSIP_Label_11b975ae-f966-4767-99c7-304458c36885_ContentBits">
    <vt:lpwstr>0</vt:lpwstr>
  </property>
  <property fmtid="{D5CDD505-2E9C-101B-9397-08002B2CF9AE}" pid="9" name="MSIP_Label_11b975ae-f966-4767-99c7-304458c36885_Tag">
    <vt:lpwstr>10, 3, 0, 1</vt:lpwstr>
  </property>
  <property fmtid="{D5CDD505-2E9C-101B-9397-08002B2CF9AE}" pid="10" name="ContentTypeId">
    <vt:lpwstr>0x010100CAE78AC72944704B859C6DB4844C5316</vt:lpwstr>
  </property>
  <property fmtid="{D5CDD505-2E9C-101B-9397-08002B2CF9AE}" pid="11" name="MediaServiceImageTags">
    <vt:lpwstr/>
  </property>
</Properties>
</file>